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5.jpg" ContentType="image/jp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media/image20.jpg" ContentType="image/jpg"/>
  <Override PartName="/ppt/notesSlides/notesSlide32.xml" ContentType="application/vnd.openxmlformats-officedocument.presentationml.notesSlide+xml"/>
  <Override PartName="/ppt/media/image21.jpg" ContentType="image/jpg"/>
  <Override PartName="/ppt/notesSlides/notesSlide33.xml" ContentType="application/vnd.openxmlformats-officedocument.presentationml.notesSlide+xml"/>
  <Override PartName="/ppt/media/image22.jpg" ContentType="image/jpg"/>
  <Override PartName="/ppt/notesSlides/notesSlide34.xml" ContentType="application/vnd.openxmlformats-officedocument.presentationml.notesSlide+xml"/>
  <Override PartName="/ppt/media/image23.jpg" ContentType="image/jpg"/>
  <Override PartName="/ppt/media/image24.jpg" ContentType="image/jpg"/>
  <Override PartName="/ppt/notesSlides/notesSlide35.xml" ContentType="application/vnd.openxmlformats-officedocument.presentationml.notesSlide+xml"/>
  <Override PartName="/ppt/media/image25.jpg" ContentType="image/jpg"/>
  <Override PartName="/ppt/notesSlides/notesSlide36.xml" ContentType="application/vnd.openxmlformats-officedocument.presentationml.notesSlide+xml"/>
  <Override PartName="/ppt/media/image27.jpg" ContentType="image/jpg"/>
  <Override PartName="/ppt/media/image28.jpg" ContentType="image/jpg"/>
  <Override PartName="/ppt/media/image29.jpg" ContentType="image/jpg"/>
  <Override PartName="/ppt/notesSlides/notesSlide37.xml" ContentType="application/vnd.openxmlformats-officedocument.presentationml.notesSlide+xml"/>
  <Override PartName="/ppt/media/image30.jpg" ContentType="image/jpg"/>
  <Override PartName="/ppt/notesSlides/notesSlide38.xml" ContentType="application/vnd.openxmlformats-officedocument.presentationml.notesSlide+xml"/>
  <Override PartName="/ppt/media/image31.jpg" ContentType="image/jpg"/>
  <Override PartName="/ppt/notesSlides/notesSlide39.xml" ContentType="application/vnd.openxmlformats-officedocument.presentationml.notesSlide+xml"/>
  <Override PartName="/ppt/media/image33.jpg" ContentType="image/jpg"/>
  <Override PartName="/ppt/notesSlides/notesSlide40.xml" ContentType="application/vnd.openxmlformats-officedocument.presentationml.notesSlide+xml"/>
  <Override PartName="/ppt/media/image34.jpg" ContentType="image/jpg"/>
  <Override PartName="/ppt/notesSlides/notesSlide41.xml" ContentType="application/vnd.openxmlformats-officedocument.presentationml.notesSlide+xml"/>
  <Override PartName="/ppt/media/image35.jpg" ContentType="image/jpg"/>
  <Override PartName="/ppt/notesSlides/notesSlide42.xml" ContentType="application/vnd.openxmlformats-officedocument.presentationml.notesSlide+xml"/>
  <Override PartName="/ppt/media/image36.jpg" ContentType="image/jpg"/>
  <Override PartName="/ppt/notesSlides/notesSlide43.xml" ContentType="application/vnd.openxmlformats-officedocument.presentationml.notesSlide+xml"/>
  <Override PartName="/ppt/media/image37.jpg" ContentType="image/jpg"/>
  <Override PartName="/ppt/notesSlides/notesSlide44.xml" ContentType="application/vnd.openxmlformats-officedocument.presentationml.notesSlide+xml"/>
  <Override PartName="/ppt/media/image38.jpg" ContentType="image/jpg"/>
  <Override PartName="/ppt/notesSlides/notesSlide45.xml" ContentType="application/vnd.openxmlformats-officedocument.presentationml.notesSlide+xml"/>
  <Override PartName="/ppt/media/image39.jpg" ContentType="image/jpg"/>
  <Override PartName="/ppt/notesSlides/notesSlide46.xml" ContentType="application/vnd.openxmlformats-officedocument.presentationml.notesSlide+xml"/>
  <Override PartName="/ppt/media/image40.jpg" ContentType="image/jpg"/>
  <Override PartName="/ppt/notesSlides/notesSlide47.xml" ContentType="application/vnd.openxmlformats-officedocument.presentationml.notesSlide+xml"/>
  <Override PartName="/ppt/media/image41.jpg" ContentType="image/jpg"/>
  <Override PartName="/ppt/media/image42.jpg" ContentType="image/jpg"/>
  <Override PartName="/ppt/notesSlides/notesSlide48.xml" ContentType="application/vnd.openxmlformats-officedocument.presentationml.notesSlide+xml"/>
  <Override PartName="/ppt/media/image43.jpg" ContentType="image/jpg"/>
  <Override PartName="/ppt/notesSlides/notesSlide49.xml" ContentType="application/vnd.openxmlformats-officedocument.presentationml.notesSlide+xml"/>
  <Override PartName="/ppt/media/image44.jpg" ContentType="image/jpg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5" r:id="rId2"/>
  </p:sldMasterIdLst>
  <p:notesMasterIdLst>
    <p:notesMasterId r:id="rId79"/>
  </p:notesMasterIdLst>
  <p:sldIdLst>
    <p:sldId id="294" r:id="rId3"/>
    <p:sldId id="296" r:id="rId4"/>
    <p:sldId id="293" r:id="rId5"/>
    <p:sldId id="326" r:id="rId6"/>
    <p:sldId id="374" r:id="rId7"/>
    <p:sldId id="297" r:id="rId8"/>
    <p:sldId id="328" r:id="rId9"/>
    <p:sldId id="319" r:id="rId10"/>
    <p:sldId id="329" r:id="rId11"/>
    <p:sldId id="373" r:id="rId12"/>
    <p:sldId id="324" r:id="rId13"/>
    <p:sldId id="256" r:id="rId14"/>
    <p:sldId id="339" r:id="rId15"/>
    <p:sldId id="369" r:id="rId16"/>
    <p:sldId id="343" r:id="rId17"/>
    <p:sldId id="344" r:id="rId18"/>
    <p:sldId id="345" r:id="rId19"/>
    <p:sldId id="346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42" r:id="rId32"/>
    <p:sldId id="257" r:id="rId33"/>
    <p:sldId id="359" r:id="rId34"/>
    <p:sldId id="259" r:id="rId35"/>
    <p:sldId id="360" r:id="rId36"/>
    <p:sldId id="267" r:id="rId37"/>
    <p:sldId id="270" r:id="rId38"/>
    <p:sldId id="275" r:id="rId39"/>
    <p:sldId id="280" r:id="rId40"/>
    <p:sldId id="281" r:id="rId41"/>
    <p:sldId id="285" r:id="rId42"/>
    <p:sldId id="286" r:id="rId43"/>
    <p:sldId id="361" r:id="rId44"/>
    <p:sldId id="362" r:id="rId45"/>
    <p:sldId id="363" r:id="rId46"/>
    <p:sldId id="295" r:id="rId47"/>
    <p:sldId id="305" r:id="rId48"/>
    <p:sldId id="307" r:id="rId49"/>
    <p:sldId id="312" r:id="rId50"/>
    <p:sldId id="364" r:id="rId51"/>
    <p:sldId id="365" r:id="rId52"/>
    <p:sldId id="366" r:id="rId53"/>
    <p:sldId id="367" r:id="rId54"/>
    <p:sldId id="368" r:id="rId55"/>
    <p:sldId id="370" r:id="rId56"/>
    <p:sldId id="375" r:id="rId57"/>
    <p:sldId id="263" r:id="rId58"/>
    <p:sldId id="272" r:id="rId59"/>
    <p:sldId id="288" r:id="rId60"/>
    <p:sldId id="301" r:id="rId61"/>
    <p:sldId id="283" r:id="rId62"/>
    <p:sldId id="265" r:id="rId63"/>
    <p:sldId id="287" r:id="rId64"/>
    <p:sldId id="300" r:id="rId65"/>
    <p:sldId id="332" r:id="rId66"/>
    <p:sldId id="302" r:id="rId67"/>
    <p:sldId id="303" r:id="rId68"/>
    <p:sldId id="333" r:id="rId69"/>
    <p:sldId id="279" r:id="rId70"/>
    <p:sldId id="298" r:id="rId71"/>
    <p:sldId id="289" r:id="rId72"/>
    <p:sldId id="322" r:id="rId73"/>
    <p:sldId id="371" r:id="rId74"/>
    <p:sldId id="372" r:id="rId75"/>
    <p:sldId id="321" r:id="rId76"/>
    <p:sldId id="320" r:id="rId77"/>
    <p:sldId id="331" r:id="rId78"/>
  </p:sldIdLst>
  <p:sldSz cx="12192000" cy="6858000"/>
  <p:notesSz cx="6735763" cy="98663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 snapToObjects="1">
      <p:cViewPr varScale="1">
        <p:scale>
          <a:sx n="85" d="100"/>
          <a:sy n="8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06A21-8D54-4BE2-9206-9FEEAE7CD3BB}" type="datetimeFigureOut">
              <a:rPr lang="nl-NL" smtClean="0"/>
              <a:t>29-10-2019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21B32-2FF1-4A51-8EAB-D6928A147F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1451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2343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8540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0994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1785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0386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8148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0907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4788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9717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9865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5183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C758F-F4AB-904B-96B2-E5F2343F188B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2603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0591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8774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64304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5153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47908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28227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22214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89106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82617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4100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39954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44473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40624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78287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96900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2054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26983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20535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06428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96360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1764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5378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79686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13613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2236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90558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67546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76124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24214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90260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27947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4616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Afscheid Contour de </a:t>
            </a:r>
            <a:r>
              <a:rPr lang="nl-NL" dirty="0" err="1"/>
              <a:t>Twern</a:t>
            </a:r>
            <a:r>
              <a:rPr lang="nl-NL" dirty="0"/>
              <a:t>,</a:t>
            </a:r>
            <a:br>
              <a:rPr lang="nl-NL" dirty="0"/>
            </a:br>
            <a:r>
              <a:rPr lang="nl-NL" dirty="0"/>
              <a:t>Contact met de achterban</a:t>
            </a:r>
          </a:p>
          <a:p>
            <a:r>
              <a:rPr lang="nl-NL" dirty="0"/>
              <a:t>Relatie versterken met provincie</a:t>
            </a:r>
          </a:p>
          <a:p>
            <a:r>
              <a:rPr lang="nl-NL" dirty="0"/>
              <a:t>Investeren in maatschappelijk middenveld</a:t>
            </a:r>
          </a:p>
          <a:p>
            <a:r>
              <a:rPr lang="nl-NL" dirty="0"/>
              <a:t>Apart iets vermelden over Kleine Kernen Magazine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22521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8870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82808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78515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69499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5824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57357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52073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7224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118833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6788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00163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64589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61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229913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62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549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63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357542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64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832195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65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71427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66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74158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67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880397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68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60468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69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3714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82967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70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119114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71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63323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72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164241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73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925049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74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74396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75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24815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76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495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7949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21B32-2FF1-4A51-8EAB-D6928A147FF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807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611B1-6411-EE4B-A64E-3994D1C3D3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4AC1B2A-6DCE-5845-AB33-76AE30B5D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34AB1B7-2C16-F842-AC63-EF2C06220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96B9-93E3-C949-91EE-8B2C7AE87393}" type="datetimeFigureOut">
              <a:rPr lang="nl-NL" smtClean="0"/>
              <a:t>29-10-2019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49CBF49-F441-6D4B-8F11-C6A640C48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CDF10D-6D84-B840-BC85-6000735CF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70CEC-ADBD-634A-90D1-4EDDB13E9B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1171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9C3009-6DE7-024E-BC85-29E2BB478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D6B934E-B84C-2844-B923-3B5857240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3E1E524-2A8B-D841-9F23-39A3561A5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96B9-93E3-C949-91EE-8B2C7AE87393}" type="datetimeFigureOut">
              <a:rPr lang="nl-NL" smtClean="0"/>
              <a:t>29-10-2019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F954F7-DED7-864C-A87A-E6593FAC7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76EC1D-C881-B447-B96F-3DB305F59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70CEC-ADBD-634A-90D1-4EDDB13E9B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6654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3A69E86-1A5B-9F4E-8885-8C71B74DA3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EE3712F-E14F-A443-94BD-8ED8493F5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8A7630-CC49-C346-AFB1-BEB4D9E22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96B9-93E3-C949-91EE-8B2C7AE87393}" type="datetimeFigureOut">
              <a:rPr lang="nl-NL" smtClean="0"/>
              <a:t>29-10-2019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3110CA-C8D5-5043-BA8F-3D926F14E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D63D22-5016-1242-93D8-40FD5FE49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70CEC-ADBD-634A-90D1-4EDDB13E9B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6897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0"/>
          </p:nvPr>
        </p:nvSpPr>
        <p:spPr>
          <a:xfrm>
            <a:off x="554567" y="215900"/>
            <a:ext cx="11422380" cy="146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940" rIns="0" bIns="0" anchor="t"/>
          <a:lstStyle>
            <a:lvl1pPr marL="91440" marR="0" indent="0" algn="l">
              <a:lnSpc>
                <a:spcPts val="2300"/>
              </a:lnSpc>
              <a:spcBef>
                <a:spcPts val="1440"/>
              </a:spcBef>
              <a:spcAft>
                <a:spcPts val="3945"/>
              </a:spcAft>
              <a:defRPr/>
            </a:lvl1pPr>
          </a:lstStyle>
          <a:p>
            <a:pPr marL="91440" marR="0" indent="0" algn="l">
              <a:lnSpc>
                <a:spcPts val="3600"/>
              </a:lnSpc>
              <a:spcAft>
                <a:spcPts val="0"/>
              </a:spcAft>
            </a:pPr>
            <a:r>
              <a:rPr lang="nl-NL" sz="2950" spc="10">
                <a:solidFill>
                  <a:srgbClr val="005171"/>
                </a:solidFill>
                <a:latin typeface="Verdana" panose="02020603050405020304" pitchFamily="2"/>
              </a:rPr>
              <a:t>Presentaties regio Steenbergen 2050 </a:t>
            </a:r>
          </a:p>
          <a:p>
            <a:pPr marL="91440" marR="0" indent="0" algn="l">
              <a:lnSpc>
                <a:spcPts val="2300"/>
              </a:lnSpc>
              <a:spcBef>
                <a:spcPts val="1440"/>
              </a:spcBef>
              <a:spcAft>
                <a:spcPts val="3945"/>
              </a:spcAft>
            </a:pPr>
            <a:r>
              <a:rPr lang="nl-NL" sz="1950" spc="-30">
                <a:solidFill>
                  <a:srgbClr val="005171"/>
                </a:solidFill>
                <a:latin typeface="Verdana" panose="02020603050405020304" pitchFamily="2"/>
              </a:rPr>
              <a:t>21 Juni 2019 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idx="10"/>
          </p:nvPr>
        </p:nvSpPr>
        <p:spPr>
          <a:xfrm>
            <a:off x="11803381" y="6366511"/>
            <a:ext cx="173567" cy="146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anchor="t"/>
          <a:lstStyle>
            <a:lvl1pPr marL="0" marR="0" indent="0" algn="l">
              <a:lnSpc>
                <a:spcPts val="10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50" spc="0">
                <a:solidFill>
                  <a:srgbClr val="005171"/>
                </a:solidFill>
                <a:latin typeface="Verdana" panose="02020603050405020304" pitchFamily="2"/>
              </a:rPr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963199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jdelijke aanduiding voor tekst 99"/>
          <p:cNvSpPr>
            <a:spLocks noGrp="1"/>
          </p:cNvSpPr>
          <p:nvPr>
            <p:ph type="body" idx="10"/>
          </p:nvPr>
        </p:nvSpPr>
        <p:spPr>
          <a:xfrm>
            <a:off x="11677228" y="6400801"/>
            <a:ext cx="334433" cy="882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6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nl-NL" sz="900" spc="60">
                <a:solidFill>
                  <a:srgbClr val="005171"/>
                </a:solidFill>
                <a:latin typeface="Verdana" panose="02020603050405020304" pitchFamily="2"/>
              </a:rPr>
              <a:t>12 </a:t>
            </a:r>
          </a:p>
        </p:txBody>
      </p:sp>
      <p:sp>
        <p:nvSpPr>
          <p:cNvPr id="101" name="Tijdelijke aanduiding voor tekst 100"/>
          <p:cNvSpPr>
            <a:spLocks noGrp="1"/>
          </p:cNvSpPr>
          <p:nvPr>
            <p:ph type="body" idx="10"/>
          </p:nvPr>
        </p:nvSpPr>
        <p:spPr>
          <a:xfrm>
            <a:off x="727287" y="332105"/>
            <a:ext cx="2312247" cy="289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22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2200"/>
              </a:lnSpc>
              <a:spcAft>
                <a:spcPts val="0"/>
              </a:spcAft>
            </a:pPr>
            <a:r>
              <a:rPr lang="nl-NL" sz="2950" spc="-100">
                <a:solidFill>
                  <a:srgbClr val="005171"/>
                </a:solidFill>
                <a:latin typeface="Verdana" panose="02020603050405020304" pitchFamily="2"/>
              </a:rPr>
              <a:t>Recreatie </a:t>
            </a:r>
          </a:p>
        </p:txBody>
      </p:sp>
      <p:sp>
        <p:nvSpPr>
          <p:cNvPr id="102" name="Tijdelijke aanduiding voor tekst 101"/>
          <p:cNvSpPr>
            <a:spLocks noGrp="1"/>
          </p:cNvSpPr>
          <p:nvPr>
            <p:ph type="body" idx="10"/>
          </p:nvPr>
        </p:nvSpPr>
        <p:spPr>
          <a:xfrm>
            <a:off x="715434" y="1591310"/>
            <a:ext cx="4608407" cy="30200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228600" algn="just">
              <a:lnSpc>
                <a:spcPts val="3100"/>
              </a:lnSpc>
              <a:spcBef>
                <a:spcPts val="765"/>
              </a:spcBef>
              <a:spcAft>
                <a:spcPts val="0"/>
              </a:spcAft>
              <a:buFont typeface="Verdana"/>
              <a:buChar char="·"/>
              <a:defRPr/>
            </a:lvl1pPr>
          </a:lstStyle>
          <a:p>
            <a:pPr marL="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Cultuurhistorie </a:t>
            </a:r>
          </a:p>
          <a:p>
            <a:pPr marL="0" marR="0" indent="228600" algn="just">
              <a:lnSpc>
                <a:spcPts val="2600"/>
              </a:lnSpc>
              <a:spcBef>
                <a:spcPts val="71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5">
                <a:solidFill>
                  <a:srgbClr val="005171"/>
                </a:solidFill>
                <a:latin typeface="Verdana" panose="02020603050405020304" pitchFamily="2"/>
              </a:rPr>
              <a:t>E-bikes </a:t>
            </a:r>
          </a:p>
          <a:p>
            <a:pPr marL="685800" marR="0" indent="274320" algn="just">
              <a:lnSpc>
                <a:spcPts val="2400"/>
              </a:lnSpc>
              <a:spcBef>
                <a:spcPts val="935"/>
              </a:spcBef>
              <a:spcAft>
                <a:spcPts val="0"/>
              </a:spcAft>
              <a:buFont typeface="Verdana"/>
              <a:buChar char="l"/>
            </a:pPr>
            <a:r>
              <a:rPr lang="nl-NL" sz="1950" spc="20">
                <a:solidFill>
                  <a:srgbClr val="005171"/>
                </a:solidFill>
                <a:latin typeface="Verdana" panose="02020603050405020304" pitchFamily="2"/>
              </a:rPr>
              <a:t>Snelfietsnetwerk </a:t>
            </a:r>
          </a:p>
          <a:p>
            <a:pPr marL="685800" marR="0" indent="274320" algn="just">
              <a:lnSpc>
                <a:spcPts val="2400"/>
              </a:lnSpc>
              <a:spcBef>
                <a:spcPts val="1155"/>
              </a:spcBef>
              <a:spcAft>
                <a:spcPts val="0"/>
              </a:spcAft>
              <a:buFont typeface="Verdana"/>
              <a:buChar char="l"/>
            </a:pPr>
            <a:r>
              <a:rPr lang="nl-NL" sz="1950" spc="15">
                <a:solidFill>
                  <a:srgbClr val="005171"/>
                </a:solidFill>
                <a:latin typeface="Verdana" panose="02020603050405020304" pitchFamily="2"/>
              </a:rPr>
              <a:t>Recreatietochtjes </a:t>
            </a:r>
          </a:p>
          <a:p>
            <a:pPr marL="0" marR="0" indent="228600" algn="just">
              <a:lnSpc>
                <a:spcPts val="2600"/>
              </a:lnSpc>
              <a:spcBef>
                <a:spcPts val="130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5">
                <a:solidFill>
                  <a:srgbClr val="005171"/>
                </a:solidFill>
                <a:latin typeface="Verdana" panose="02020603050405020304" pitchFamily="2"/>
              </a:rPr>
              <a:t>Dintelse Gorzen </a:t>
            </a:r>
          </a:p>
          <a:p>
            <a:pPr marL="685800" marR="0" indent="274320" algn="just">
              <a:lnSpc>
                <a:spcPts val="2400"/>
              </a:lnSpc>
              <a:spcBef>
                <a:spcPts val="960"/>
              </a:spcBef>
              <a:spcAft>
                <a:spcPts val="0"/>
              </a:spcAft>
              <a:buFont typeface="Verdana"/>
              <a:buChar char="l"/>
            </a:pPr>
            <a:r>
              <a:rPr lang="nl-NL" sz="1950" spc="-20">
                <a:solidFill>
                  <a:srgbClr val="005171"/>
                </a:solidFill>
                <a:latin typeface="Verdana" panose="02020603050405020304" pitchFamily="2"/>
              </a:rPr>
              <a:t>Duurzaam toerisme </a:t>
            </a:r>
          </a:p>
          <a:p>
            <a:pPr marL="0" marR="0" indent="228600" algn="just">
              <a:lnSpc>
                <a:spcPts val="3100"/>
              </a:lnSpc>
              <a:spcBef>
                <a:spcPts val="76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Strand ‘de </a:t>
            </a:r>
            <a:r>
              <a:rPr lang="nl-NL" sz="2150" spc="-20">
                <a:solidFill>
                  <a:srgbClr val="005171"/>
                </a:solidFill>
                <a:latin typeface="Verdana" panose="02020603050405020304" pitchFamily="2"/>
              </a:rPr>
              <a:t>Dassenplas</a:t>
            </a: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’ </a:t>
            </a:r>
          </a:p>
        </p:txBody>
      </p:sp>
    </p:spTree>
    <p:extLst>
      <p:ext uri="{BB962C8B-B14F-4D97-AF65-F5344CB8AC3E}">
        <p14:creationId xmlns:p14="http://schemas.microsoft.com/office/powerpoint/2010/main" val="198022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jdelijke aanduiding voor tekst 78"/>
          <p:cNvSpPr>
            <a:spLocks noGrp="1"/>
          </p:cNvSpPr>
          <p:nvPr>
            <p:ph type="body" idx="10"/>
          </p:nvPr>
        </p:nvSpPr>
        <p:spPr>
          <a:xfrm>
            <a:off x="576581" y="215901"/>
            <a:ext cx="11434233" cy="5467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>
            <a:lvl1pPr marL="91440" marR="0" indent="0" algn="l">
              <a:lnSpc>
                <a:spcPts val="3500"/>
              </a:lnSpc>
              <a:spcAft>
                <a:spcPts val="525"/>
              </a:spcAft>
              <a:defRPr/>
            </a:lvl1pPr>
          </a:lstStyle>
          <a:p>
            <a:pPr marL="91440" marR="0" indent="0" algn="l">
              <a:lnSpc>
                <a:spcPts val="3500"/>
              </a:lnSpc>
              <a:spcAft>
                <a:spcPts val="525"/>
              </a:spcAft>
            </a:pPr>
            <a:r>
              <a:rPr lang="nl-NL" sz="2950" spc="15">
                <a:solidFill>
                  <a:srgbClr val="005171"/>
                </a:solidFill>
                <a:latin typeface="Verdana" panose="02020603050405020304" pitchFamily="2"/>
              </a:rPr>
              <a:t>Sterke agrarische sector </a:t>
            </a:r>
          </a:p>
        </p:txBody>
      </p:sp>
    </p:spTree>
    <p:extLst>
      <p:ext uri="{BB962C8B-B14F-4D97-AF65-F5344CB8AC3E}">
        <p14:creationId xmlns:p14="http://schemas.microsoft.com/office/powerpoint/2010/main" val="1939396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jdelijke aanduiding voor tekst 99"/>
          <p:cNvSpPr>
            <a:spLocks noGrp="1"/>
          </p:cNvSpPr>
          <p:nvPr>
            <p:ph type="body" idx="10"/>
          </p:nvPr>
        </p:nvSpPr>
        <p:spPr>
          <a:xfrm>
            <a:off x="11677228" y="6400801"/>
            <a:ext cx="334433" cy="882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6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nl-NL" sz="900" spc="60">
                <a:solidFill>
                  <a:srgbClr val="005171"/>
                </a:solidFill>
                <a:latin typeface="Verdana" panose="02020603050405020304" pitchFamily="2"/>
              </a:rPr>
              <a:t>12 </a:t>
            </a:r>
          </a:p>
        </p:txBody>
      </p:sp>
      <p:sp>
        <p:nvSpPr>
          <p:cNvPr id="101" name="Tijdelijke aanduiding voor tekst 100"/>
          <p:cNvSpPr>
            <a:spLocks noGrp="1"/>
          </p:cNvSpPr>
          <p:nvPr>
            <p:ph type="body" idx="10"/>
          </p:nvPr>
        </p:nvSpPr>
        <p:spPr>
          <a:xfrm>
            <a:off x="727287" y="332105"/>
            <a:ext cx="2312247" cy="289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22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2200"/>
              </a:lnSpc>
              <a:spcAft>
                <a:spcPts val="0"/>
              </a:spcAft>
            </a:pPr>
            <a:r>
              <a:rPr lang="nl-NL" sz="2950" spc="-100">
                <a:solidFill>
                  <a:srgbClr val="005171"/>
                </a:solidFill>
                <a:latin typeface="Verdana" panose="02020603050405020304" pitchFamily="2"/>
              </a:rPr>
              <a:t>Recreatie </a:t>
            </a:r>
          </a:p>
        </p:txBody>
      </p:sp>
      <p:sp>
        <p:nvSpPr>
          <p:cNvPr id="102" name="Tijdelijke aanduiding voor tekst 101"/>
          <p:cNvSpPr>
            <a:spLocks noGrp="1"/>
          </p:cNvSpPr>
          <p:nvPr>
            <p:ph type="body" idx="10"/>
          </p:nvPr>
        </p:nvSpPr>
        <p:spPr>
          <a:xfrm>
            <a:off x="715434" y="1591310"/>
            <a:ext cx="4608407" cy="30200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228600" algn="just">
              <a:lnSpc>
                <a:spcPts val="3100"/>
              </a:lnSpc>
              <a:spcBef>
                <a:spcPts val="765"/>
              </a:spcBef>
              <a:spcAft>
                <a:spcPts val="0"/>
              </a:spcAft>
              <a:buFont typeface="Verdana"/>
              <a:buChar char="·"/>
              <a:defRPr/>
            </a:lvl1pPr>
          </a:lstStyle>
          <a:p>
            <a:pPr marL="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Cultuurhistorie </a:t>
            </a:r>
          </a:p>
          <a:p>
            <a:pPr marL="0" marR="0" indent="228600" algn="just">
              <a:lnSpc>
                <a:spcPts val="2600"/>
              </a:lnSpc>
              <a:spcBef>
                <a:spcPts val="71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5">
                <a:solidFill>
                  <a:srgbClr val="005171"/>
                </a:solidFill>
                <a:latin typeface="Verdana" panose="02020603050405020304" pitchFamily="2"/>
              </a:rPr>
              <a:t>E-bikes </a:t>
            </a:r>
          </a:p>
          <a:p>
            <a:pPr marL="685800" marR="0" indent="274320" algn="just">
              <a:lnSpc>
                <a:spcPts val="2400"/>
              </a:lnSpc>
              <a:spcBef>
                <a:spcPts val="935"/>
              </a:spcBef>
              <a:spcAft>
                <a:spcPts val="0"/>
              </a:spcAft>
              <a:buFont typeface="Verdana"/>
              <a:buChar char="l"/>
            </a:pPr>
            <a:r>
              <a:rPr lang="nl-NL" sz="1950" spc="20">
                <a:solidFill>
                  <a:srgbClr val="005171"/>
                </a:solidFill>
                <a:latin typeface="Verdana" panose="02020603050405020304" pitchFamily="2"/>
              </a:rPr>
              <a:t>Snelfietsnetwerk </a:t>
            </a:r>
          </a:p>
          <a:p>
            <a:pPr marL="685800" marR="0" indent="274320" algn="just">
              <a:lnSpc>
                <a:spcPts val="2400"/>
              </a:lnSpc>
              <a:spcBef>
                <a:spcPts val="1155"/>
              </a:spcBef>
              <a:spcAft>
                <a:spcPts val="0"/>
              </a:spcAft>
              <a:buFont typeface="Verdana"/>
              <a:buChar char="l"/>
            </a:pPr>
            <a:r>
              <a:rPr lang="nl-NL" sz="1950" spc="15">
                <a:solidFill>
                  <a:srgbClr val="005171"/>
                </a:solidFill>
                <a:latin typeface="Verdana" panose="02020603050405020304" pitchFamily="2"/>
              </a:rPr>
              <a:t>Recreatietochtjes </a:t>
            </a:r>
          </a:p>
          <a:p>
            <a:pPr marL="0" marR="0" indent="228600" algn="just">
              <a:lnSpc>
                <a:spcPts val="2600"/>
              </a:lnSpc>
              <a:spcBef>
                <a:spcPts val="130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5">
                <a:solidFill>
                  <a:srgbClr val="005171"/>
                </a:solidFill>
                <a:latin typeface="Verdana" panose="02020603050405020304" pitchFamily="2"/>
              </a:rPr>
              <a:t>Dintelse Gorzen </a:t>
            </a:r>
          </a:p>
          <a:p>
            <a:pPr marL="685800" marR="0" indent="274320" algn="just">
              <a:lnSpc>
                <a:spcPts val="2400"/>
              </a:lnSpc>
              <a:spcBef>
                <a:spcPts val="960"/>
              </a:spcBef>
              <a:spcAft>
                <a:spcPts val="0"/>
              </a:spcAft>
              <a:buFont typeface="Verdana"/>
              <a:buChar char="l"/>
            </a:pPr>
            <a:r>
              <a:rPr lang="nl-NL" sz="1950" spc="-20">
                <a:solidFill>
                  <a:srgbClr val="005171"/>
                </a:solidFill>
                <a:latin typeface="Verdana" panose="02020603050405020304" pitchFamily="2"/>
              </a:rPr>
              <a:t>Duurzaam toerisme </a:t>
            </a:r>
          </a:p>
          <a:p>
            <a:pPr marL="0" marR="0" indent="228600" algn="just">
              <a:lnSpc>
                <a:spcPts val="3100"/>
              </a:lnSpc>
              <a:spcBef>
                <a:spcPts val="76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Strand ‘de </a:t>
            </a:r>
            <a:r>
              <a:rPr lang="nl-NL" sz="2150" spc="-20">
                <a:solidFill>
                  <a:srgbClr val="005171"/>
                </a:solidFill>
                <a:latin typeface="Verdana" panose="02020603050405020304" pitchFamily="2"/>
              </a:rPr>
              <a:t>Dassenplas</a:t>
            </a: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’ </a:t>
            </a:r>
          </a:p>
        </p:txBody>
      </p:sp>
    </p:spTree>
    <p:extLst>
      <p:ext uri="{BB962C8B-B14F-4D97-AF65-F5344CB8AC3E}">
        <p14:creationId xmlns:p14="http://schemas.microsoft.com/office/powerpoint/2010/main" val="3578575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jdelijke aanduiding voor tekst 116"/>
          <p:cNvSpPr>
            <a:spLocks noGrp="1"/>
          </p:cNvSpPr>
          <p:nvPr>
            <p:ph type="body" idx="10"/>
          </p:nvPr>
        </p:nvSpPr>
        <p:spPr>
          <a:xfrm>
            <a:off x="557108" y="215900"/>
            <a:ext cx="11454553" cy="6832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>
            <a:lvl1pPr marL="137160" marR="0" indent="0" algn="l">
              <a:lnSpc>
                <a:spcPts val="3500"/>
              </a:lnSpc>
              <a:spcAft>
                <a:spcPts val="1605"/>
              </a:spcAft>
              <a:defRPr/>
            </a:lvl1pPr>
          </a:lstStyle>
          <a:p>
            <a:pPr marL="137160" marR="0" indent="0" algn="l">
              <a:lnSpc>
                <a:spcPts val="3500"/>
              </a:lnSpc>
              <a:spcAft>
                <a:spcPts val="1605"/>
              </a:spcAft>
            </a:pPr>
            <a:r>
              <a:rPr lang="nl-NL" sz="2950" spc="10">
                <a:solidFill>
                  <a:srgbClr val="005171"/>
                </a:solidFill>
                <a:latin typeface="Verdana" panose="02020603050405020304" pitchFamily="2"/>
              </a:rPr>
              <a:t>Kernen met een eigen karakter </a:t>
            </a:r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idx="10"/>
          </p:nvPr>
        </p:nvSpPr>
        <p:spPr>
          <a:xfrm>
            <a:off x="7161953" y="2326640"/>
            <a:ext cx="472440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>
            <a:lvl1pPr marL="0" marR="0" indent="0" algn="l">
              <a:lnSpc>
                <a:spcPts val="17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700"/>
              </a:lnSpc>
              <a:spcAft>
                <a:spcPts val="0"/>
              </a:spcAft>
            </a:pPr>
            <a:r>
              <a:rPr lang="nl-NL" sz="1400" i="1" spc="155">
                <a:solidFill>
                  <a:srgbClr val="005171"/>
                </a:solidFill>
                <a:latin typeface="Verdana" panose="02020603050405020304" pitchFamily="2"/>
              </a:rPr>
              <a:t>25 </a:t>
            </a:r>
          </a:p>
        </p:txBody>
      </p:sp>
      <p:sp>
        <p:nvSpPr>
          <p:cNvPr id="121" name="Tijdelijke aanduiding voor tekst 120"/>
          <p:cNvSpPr>
            <a:spLocks noGrp="1"/>
          </p:cNvSpPr>
          <p:nvPr>
            <p:ph type="body" idx="10"/>
          </p:nvPr>
        </p:nvSpPr>
        <p:spPr>
          <a:xfrm>
            <a:off x="8702887" y="3033395"/>
            <a:ext cx="488527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>
            <a:lvl1pPr marL="0" marR="0" indent="0" algn="l">
              <a:lnSpc>
                <a:spcPts val="16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i="1" spc="170">
                <a:solidFill>
                  <a:srgbClr val="005171"/>
                </a:solidFill>
                <a:latin typeface="Verdana" panose="02020603050405020304" pitchFamily="2"/>
              </a:rPr>
              <a:t>80 </a:t>
            </a:r>
          </a:p>
        </p:txBody>
      </p:sp>
      <p:sp>
        <p:nvSpPr>
          <p:cNvPr id="122" name="Tijdelijke aanduiding voor tekst 121"/>
          <p:cNvSpPr>
            <a:spLocks noGrp="1"/>
          </p:cNvSpPr>
          <p:nvPr>
            <p:ph type="body" idx="10"/>
          </p:nvPr>
        </p:nvSpPr>
        <p:spPr>
          <a:xfrm>
            <a:off x="9755294" y="1551940"/>
            <a:ext cx="488527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>
            <a:lvl1pPr marL="0" marR="0" indent="0" algn="l">
              <a:lnSpc>
                <a:spcPts val="16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i="1" spc="180">
                <a:solidFill>
                  <a:srgbClr val="005171"/>
                </a:solidFill>
                <a:latin typeface="Verdana" panose="02020603050405020304" pitchFamily="2"/>
              </a:rPr>
              <a:t>40 </a:t>
            </a:r>
          </a:p>
        </p:txBody>
      </p:sp>
      <p:sp>
        <p:nvSpPr>
          <p:cNvPr id="123" name="Tijdelijke aanduiding voor tekst 122"/>
          <p:cNvSpPr>
            <a:spLocks noGrp="1"/>
          </p:cNvSpPr>
          <p:nvPr>
            <p:ph type="body" idx="10"/>
          </p:nvPr>
        </p:nvSpPr>
        <p:spPr>
          <a:xfrm>
            <a:off x="10572327" y="2890520"/>
            <a:ext cx="475827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>
            <a:lvl1pPr marL="0" marR="0" indent="0" algn="l">
              <a:lnSpc>
                <a:spcPts val="16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i="1" spc="155">
                <a:solidFill>
                  <a:srgbClr val="005171"/>
                </a:solidFill>
                <a:latin typeface="Verdana" panose="02020603050405020304" pitchFamily="2"/>
              </a:rPr>
              <a:t>35 </a:t>
            </a:r>
          </a:p>
        </p:txBody>
      </p:sp>
      <p:sp>
        <p:nvSpPr>
          <p:cNvPr id="124" name="Tijdelijke aanduiding voor tekst 123"/>
          <p:cNvSpPr>
            <a:spLocks noGrp="1"/>
          </p:cNvSpPr>
          <p:nvPr>
            <p:ph type="body" idx="10"/>
          </p:nvPr>
        </p:nvSpPr>
        <p:spPr>
          <a:xfrm>
            <a:off x="557107" y="899161"/>
            <a:ext cx="5181600" cy="29444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84885" rIns="0" bIns="0" anchor="t"/>
          <a:lstStyle>
            <a:lvl1pPr marL="91440" marR="0" indent="0" algn="just">
              <a:lnSpc>
                <a:spcPts val="2600"/>
              </a:lnSpc>
              <a:spcBef>
                <a:spcPts val="1415"/>
              </a:spcBef>
              <a:spcAft>
                <a:spcPts val="2070"/>
              </a:spcAft>
              <a:buFont typeface="Verdana"/>
              <a:buChar char="l"/>
              <a:defRPr/>
            </a:lvl1pPr>
          </a:lstStyle>
          <a:p>
            <a:pPr marL="91440" marR="0" indent="0" algn="just">
              <a:lnSpc>
                <a:spcPts val="2600"/>
              </a:lnSpc>
              <a:spcAft>
                <a:spcPts val="0"/>
              </a:spcAft>
            </a:pPr>
            <a:r>
              <a:rPr lang="nl-NL" sz="2950" spc="0">
                <a:solidFill>
                  <a:srgbClr val="005171"/>
                </a:solidFill>
                <a:latin typeface="Lucida Console" panose="02020603050405020304"/>
              </a:rPr>
              <a:t> </a:t>
            </a:r>
            <a:r>
              <a:rPr lang="nl-NL" sz="2150" spc="0">
                <a:solidFill>
                  <a:srgbClr val="005171"/>
                </a:solidFill>
                <a:latin typeface="Verdana" panose="02020603050405020304" pitchFamily="2"/>
              </a:rPr>
              <a:t>OV </a:t>
            </a:r>
          </a:p>
          <a:p>
            <a:pPr marL="822960" marR="0" indent="274320" algn="just">
              <a:lnSpc>
                <a:spcPts val="2400"/>
              </a:lnSpc>
              <a:spcBef>
                <a:spcPts val="795"/>
              </a:spcBef>
              <a:spcAft>
                <a:spcPts val="0"/>
              </a:spcAft>
              <a:buFont typeface="Verdana"/>
              <a:buChar char="l"/>
            </a:pPr>
            <a:r>
              <a:rPr lang="nl-NL" sz="1950" spc="10">
                <a:solidFill>
                  <a:srgbClr val="005171"/>
                </a:solidFill>
                <a:latin typeface="Verdana" panose="02020603050405020304" pitchFamily="2"/>
              </a:rPr>
              <a:t>Autonome busjes </a:t>
            </a:r>
          </a:p>
          <a:p>
            <a:pPr marL="822960" marR="0" indent="274320" algn="just">
              <a:lnSpc>
                <a:spcPts val="2400"/>
              </a:lnSpc>
              <a:spcBef>
                <a:spcPts val="1155"/>
              </a:spcBef>
              <a:spcAft>
                <a:spcPts val="0"/>
              </a:spcAft>
              <a:buFont typeface="Verdana"/>
              <a:buChar char="l"/>
            </a:pPr>
            <a:r>
              <a:rPr lang="nl-NL" sz="1950" spc="0">
                <a:solidFill>
                  <a:srgbClr val="005171"/>
                </a:solidFill>
                <a:latin typeface="Verdana" panose="02020603050405020304" pitchFamily="2"/>
              </a:rPr>
              <a:t>Snelbuslijnen </a:t>
            </a:r>
          </a:p>
          <a:p>
            <a:pPr marL="91440" marR="0" indent="0" algn="just">
              <a:lnSpc>
                <a:spcPts val="2600"/>
              </a:lnSpc>
              <a:spcBef>
                <a:spcPts val="1415"/>
              </a:spcBef>
              <a:spcAft>
                <a:spcPts val="2070"/>
              </a:spcAft>
            </a:pPr>
            <a:r>
              <a:rPr lang="nl-NL" sz="2950" spc="0">
                <a:solidFill>
                  <a:srgbClr val="005171"/>
                </a:solidFill>
                <a:latin typeface="Lucida Console" panose="02020603050405020304"/>
              </a:rPr>
              <a:t> </a:t>
            </a:r>
            <a:r>
              <a:rPr lang="nl-NL" sz="2150" spc="0">
                <a:solidFill>
                  <a:srgbClr val="005171"/>
                </a:solidFill>
                <a:latin typeface="Verdana" panose="02020603050405020304" pitchFamily="2"/>
              </a:rPr>
              <a:t>Innovatieve woonvormen </a:t>
            </a:r>
          </a:p>
        </p:txBody>
      </p:sp>
      <p:sp>
        <p:nvSpPr>
          <p:cNvPr id="127" name="Tijdelijke aanduiding voor tekst 126"/>
          <p:cNvSpPr>
            <a:spLocks noGrp="1"/>
          </p:cNvSpPr>
          <p:nvPr>
            <p:ph type="body" idx="10"/>
          </p:nvPr>
        </p:nvSpPr>
        <p:spPr>
          <a:xfrm>
            <a:off x="557107" y="5934711"/>
            <a:ext cx="518160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411480" marR="0" indent="0" algn="l">
              <a:lnSpc>
                <a:spcPts val="1400"/>
              </a:lnSpc>
              <a:spcAft>
                <a:spcPts val="0"/>
              </a:spcAft>
              <a:defRPr/>
            </a:lvl1pPr>
          </a:lstStyle>
          <a:p>
            <a:pPr marL="41148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i="1" spc="0">
                <a:solidFill>
                  <a:srgbClr val="005171"/>
                </a:solidFill>
                <a:latin typeface="Verdana" panose="02020603050405020304" pitchFamily="2"/>
              </a:rPr>
              <a:t>Dintelse Gorzen met Tiny Woonboten </a:t>
            </a:r>
          </a:p>
        </p:txBody>
      </p:sp>
      <p:sp>
        <p:nvSpPr>
          <p:cNvPr id="130" name="Tijdelijke aanduiding voor tekst 129"/>
          <p:cNvSpPr>
            <a:spLocks noGrp="1"/>
          </p:cNvSpPr>
          <p:nvPr>
            <p:ph type="body" idx="10"/>
          </p:nvPr>
        </p:nvSpPr>
        <p:spPr>
          <a:xfrm>
            <a:off x="11677228" y="6370956"/>
            <a:ext cx="334433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>
            <a:lvl1pPr marL="0" marR="0" indent="0" algn="l">
              <a:lnSpc>
                <a:spcPts val="10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00" spc="60">
                <a:solidFill>
                  <a:srgbClr val="005171"/>
                </a:solidFill>
                <a:latin typeface="Verdana" panose="02020603050405020304" pitchFamily="2"/>
              </a:rPr>
              <a:t>15 </a:t>
            </a:r>
          </a:p>
        </p:txBody>
      </p:sp>
    </p:spTree>
    <p:extLst>
      <p:ext uri="{BB962C8B-B14F-4D97-AF65-F5344CB8AC3E}">
        <p14:creationId xmlns:p14="http://schemas.microsoft.com/office/powerpoint/2010/main" val="1657895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jdelijke aanduiding voor tekst 220"/>
          <p:cNvSpPr>
            <a:spLocks noGrp="1"/>
          </p:cNvSpPr>
          <p:nvPr>
            <p:ph type="body" idx="10"/>
          </p:nvPr>
        </p:nvSpPr>
        <p:spPr>
          <a:xfrm>
            <a:off x="727287" y="323216"/>
            <a:ext cx="4864947" cy="3714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29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2900"/>
              </a:lnSpc>
              <a:spcAft>
                <a:spcPts val="0"/>
              </a:spcAft>
            </a:pPr>
            <a:r>
              <a:rPr lang="nl-NL" sz="2950" spc="-45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222" name="Tijdelijke aanduiding voor tekst 221"/>
          <p:cNvSpPr>
            <a:spLocks noGrp="1"/>
          </p:cNvSpPr>
          <p:nvPr>
            <p:ph type="body" idx="10"/>
          </p:nvPr>
        </p:nvSpPr>
        <p:spPr>
          <a:xfrm>
            <a:off x="715433" y="887095"/>
            <a:ext cx="6299200" cy="2984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23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nl-NL" sz="2350" spc="-5">
                <a:solidFill>
                  <a:srgbClr val="005171"/>
                </a:solidFill>
                <a:latin typeface="Verdana" panose="02020603050405020304" pitchFamily="2"/>
              </a:rPr>
              <a:t>Huidige en toekomstige natuur </a:t>
            </a:r>
          </a:p>
        </p:txBody>
      </p:sp>
      <p:sp>
        <p:nvSpPr>
          <p:cNvPr id="223" name="Tijdelijke aanduiding voor tekst 222"/>
          <p:cNvSpPr>
            <a:spLocks noGrp="1"/>
          </p:cNvSpPr>
          <p:nvPr>
            <p:ph type="body" idx="10"/>
          </p:nvPr>
        </p:nvSpPr>
        <p:spPr>
          <a:xfrm>
            <a:off x="706967" y="1639570"/>
            <a:ext cx="9692640" cy="11188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1554480" marR="0" indent="320040" algn="l">
              <a:lnSpc>
                <a:spcPts val="2100"/>
              </a:lnSpc>
              <a:spcBef>
                <a:spcPts val="1385"/>
              </a:spcBef>
              <a:spcAft>
                <a:spcPts val="0"/>
              </a:spcAft>
              <a:buFont typeface="Verdana"/>
              <a:buChar char="l"/>
              <a:defRPr/>
            </a:lvl1pPr>
          </a:lstStyle>
          <a:p>
            <a:pPr marL="0" marR="0" indent="0" algn="l">
              <a:lnSpc>
                <a:spcPts val="1900"/>
              </a:lnSpc>
              <a:spcAft>
                <a:spcPts val="0"/>
              </a:spcAft>
            </a:pPr>
            <a:r>
              <a:rPr lang="nl-NL" sz="2350" spc="-5">
                <a:solidFill>
                  <a:srgbClr val="005171"/>
                </a:solidFill>
                <a:latin typeface="Lucida Console" panose="02020603050405020304"/>
              </a:rPr>
              <a:t> </a:t>
            </a:r>
            <a:r>
              <a:rPr lang="nl-NL" sz="1750" spc="0">
                <a:solidFill>
                  <a:srgbClr val="005171"/>
                </a:solidFill>
                <a:latin typeface="Verdana" panose="02020603050405020304" pitchFamily="2"/>
              </a:rPr>
              <a:t>Lokaal: </a:t>
            </a:r>
          </a:p>
          <a:p>
            <a:pPr marL="685800" marR="0" indent="274320" algn="l">
              <a:lnSpc>
                <a:spcPts val="2100"/>
              </a:lnSpc>
              <a:spcBef>
                <a:spcPts val="1275"/>
              </a:spcBef>
              <a:spcAft>
                <a:spcPts val="0"/>
              </a:spcAft>
              <a:buFont typeface="Verdana"/>
              <a:buChar char="l"/>
            </a:pPr>
            <a:r>
              <a:rPr lang="nl-NL" sz="1750" spc="-30">
                <a:solidFill>
                  <a:srgbClr val="005171"/>
                </a:solidFill>
                <a:latin typeface="Verdana" panose="02020603050405020304" pitchFamily="2"/>
              </a:rPr>
              <a:t>Ontwikkeling gebaseerd op laag-dynamische systemen </a:t>
            </a:r>
          </a:p>
          <a:p>
            <a:pPr marL="1554480" marR="0" indent="320040" algn="l">
              <a:lnSpc>
                <a:spcPts val="2100"/>
              </a:lnSpc>
              <a:spcBef>
                <a:spcPts val="1385"/>
              </a:spcBef>
              <a:spcAft>
                <a:spcPts val="0"/>
              </a:spcAft>
              <a:buFont typeface="Verdana"/>
              <a:buChar char="l"/>
            </a:pPr>
            <a:r>
              <a:rPr lang="nl-NL" sz="1750" spc="-20">
                <a:solidFill>
                  <a:srgbClr val="005171"/>
                </a:solidFill>
                <a:latin typeface="Verdana" panose="02020603050405020304" pitchFamily="2"/>
              </a:rPr>
              <a:t>Kreken zijn het fundament </a:t>
            </a:r>
          </a:p>
        </p:txBody>
      </p:sp>
      <p:sp>
        <p:nvSpPr>
          <p:cNvPr id="224" name="Tijdelijke aanduiding voor tekst 223"/>
          <p:cNvSpPr>
            <a:spLocks noGrp="1"/>
          </p:cNvSpPr>
          <p:nvPr>
            <p:ph type="body" idx="10"/>
          </p:nvPr>
        </p:nvSpPr>
        <p:spPr>
          <a:xfrm>
            <a:off x="2783840" y="2758440"/>
            <a:ext cx="2406227" cy="4025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54940" rIns="0" bIns="0" anchor="t"/>
          <a:lstStyle>
            <a:lvl1pPr marL="0" marR="0" indent="320040" algn="l">
              <a:lnSpc>
                <a:spcPts val="1900"/>
              </a:lnSpc>
              <a:spcAft>
                <a:spcPts val="0"/>
              </a:spcAft>
              <a:buFont typeface="Verdana"/>
              <a:buChar char="l"/>
              <a:defRPr/>
            </a:lvl1pPr>
          </a:lstStyle>
          <a:p>
            <a:pPr marL="0" marR="0" indent="320040" algn="l">
              <a:lnSpc>
                <a:spcPts val="1900"/>
              </a:lnSpc>
              <a:spcAft>
                <a:spcPts val="0"/>
              </a:spcAft>
              <a:buFont typeface="Verdana"/>
              <a:buChar char="l"/>
            </a:pPr>
            <a:r>
              <a:rPr lang="nl-NL" sz="1750" spc="-70">
                <a:solidFill>
                  <a:srgbClr val="005171"/>
                </a:solidFill>
                <a:latin typeface="Verdana" panose="02020603050405020304" pitchFamily="2"/>
              </a:rPr>
              <a:t>Groene cirkel </a:t>
            </a:r>
          </a:p>
        </p:txBody>
      </p:sp>
      <p:sp>
        <p:nvSpPr>
          <p:cNvPr id="225" name="Tijdelijke aanduiding voor tekst 224"/>
          <p:cNvSpPr>
            <a:spLocks noGrp="1"/>
          </p:cNvSpPr>
          <p:nvPr>
            <p:ph type="body" idx="10"/>
          </p:nvPr>
        </p:nvSpPr>
        <p:spPr>
          <a:xfrm>
            <a:off x="11665374" y="6400800"/>
            <a:ext cx="346287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7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100">
                <a:solidFill>
                  <a:srgbClr val="005171"/>
                </a:solidFill>
                <a:latin typeface="Verdana" panose="02020603050405020304" pitchFamily="2"/>
              </a:rPr>
              <a:t>25 </a:t>
            </a:r>
          </a:p>
        </p:txBody>
      </p:sp>
    </p:spTree>
    <p:extLst>
      <p:ext uri="{BB962C8B-B14F-4D97-AF65-F5344CB8AC3E}">
        <p14:creationId xmlns:p14="http://schemas.microsoft.com/office/powerpoint/2010/main" val="1280444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jdelijke aanduiding voor tekst 227"/>
          <p:cNvSpPr>
            <a:spLocks noGrp="1"/>
          </p:cNvSpPr>
          <p:nvPr>
            <p:ph type="body" idx="10"/>
          </p:nvPr>
        </p:nvSpPr>
        <p:spPr>
          <a:xfrm>
            <a:off x="515620" y="215900"/>
            <a:ext cx="11458787" cy="11531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>
            <a:lvl1pPr marL="137160" marR="0" indent="0" algn="l">
              <a:lnSpc>
                <a:spcPts val="2800"/>
              </a:lnSpc>
              <a:spcBef>
                <a:spcPts val="1040"/>
              </a:spcBef>
              <a:spcAft>
                <a:spcPts val="1415"/>
              </a:spcAft>
              <a:defRPr/>
            </a:lvl1pPr>
          </a:lstStyle>
          <a:p>
            <a:pPr marL="13716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spc="0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  <a:p>
            <a:pPr marL="137160" marR="0" indent="0" algn="l">
              <a:lnSpc>
                <a:spcPts val="2800"/>
              </a:lnSpc>
              <a:spcBef>
                <a:spcPts val="1040"/>
              </a:spcBef>
              <a:spcAft>
                <a:spcPts val="1415"/>
              </a:spcAft>
            </a:pPr>
            <a:r>
              <a:rPr lang="nl-NL" sz="2350" spc="20">
                <a:solidFill>
                  <a:srgbClr val="005171"/>
                </a:solidFill>
                <a:latin typeface="Verdana" panose="02020603050405020304" pitchFamily="2"/>
              </a:rPr>
              <a:t>Huidige en toekomstige natuur </a:t>
            </a:r>
          </a:p>
        </p:txBody>
      </p:sp>
      <p:sp>
        <p:nvSpPr>
          <p:cNvPr id="229" name="Tijdelijke aanduiding voor tekst 228"/>
          <p:cNvSpPr>
            <a:spLocks noGrp="1"/>
          </p:cNvSpPr>
          <p:nvPr>
            <p:ph type="body" idx="10"/>
          </p:nvPr>
        </p:nvSpPr>
        <p:spPr>
          <a:xfrm>
            <a:off x="515620" y="1369060"/>
            <a:ext cx="11458787" cy="6210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40665" rIns="0" bIns="0" anchor="t"/>
          <a:lstStyle>
            <a:lvl1pPr marL="137160" marR="0" indent="0" algn="l">
              <a:lnSpc>
                <a:spcPts val="2100"/>
              </a:lnSpc>
              <a:spcAft>
                <a:spcPts val="820"/>
              </a:spcAft>
              <a:defRPr/>
            </a:lvl1pPr>
          </a:lstStyle>
          <a:p>
            <a:pPr marL="137160" marR="0" indent="0" algn="l">
              <a:lnSpc>
                <a:spcPts val="2100"/>
              </a:lnSpc>
              <a:spcAft>
                <a:spcPts val="820"/>
              </a:spcAft>
            </a:pPr>
            <a:r>
              <a:rPr lang="nl-NL" sz="2350" spc="-10">
                <a:solidFill>
                  <a:srgbClr val="005171"/>
                </a:solidFill>
                <a:latin typeface="Lucida Console" panose="02020603050405020304"/>
              </a:rPr>
              <a:t> </a:t>
            </a:r>
            <a:r>
              <a:rPr lang="nl-NL" sz="1750" spc="-5">
                <a:solidFill>
                  <a:srgbClr val="005171"/>
                </a:solidFill>
                <a:latin typeface="Verdana" panose="02020603050405020304" pitchFamily="2"/>
              </a:rPr>
              <a:t>Regionaal: </a:t>
            </a:r>
          </a:p>
        </p:txBody>
      </p:sp>
      <p:sp>
        <p:nvSpPr>
          <p:cNvPr id="232" name="Tijdelijke aanduiding voor tekst 231"/>
          <p:cNvSpPr>
            <a:spLocks noGrp="1"/>
          </p:cNvSpPr>
          <p:nvPr>
            <p:ph type="body" idx="10"/>
          </p:nvPr>
        </p:nvSpPr>
        <p:spPr>
          <a:xfrm>
            <a:off x="1634067" y="2084705"/>
            <a:ext cx="3145367" cy="5029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274320" marR="0" indent="0" algn="l">
              <a:lnSpc>
                <a:spcPts val="1700"/>
              </a:lnSpc>
              <a:spcBef>
                <a:spcPts val="365"/>
              </a:spcBef>
              <a:spcAft>
                <a:spcPts val="0"/>
              </a:spcAft>
              <a:buFont typeface="Verdana"/>
              <a:buChar char="l"/>
              <a:defRPr/>
            </a:lvl1pPr>
          </a:lstStyle>
          <a:p>
            <a:pPr marL="0" marR="0" indent="274320" algn="l">
              <a:lnSpc>
                <a:spcPts val="1800"/>
              </a:lnSpc>
              <a:spcAft>
                <a:spcPts val="0"/>
              </a:spcAft>
              <a:buFont typeface="Verdana"/>
              <a:buChar char="l"/>
            </a:pPr>
            <a:r>
              <a:rPr lang="nl-NL" sz="1750" spc="-60">
                <a:solidFill>
                  <a:srgbClr val="005171"/>
                </a:solidFill>
                <a:latin typeface="Verdana" panose="02020603050405020304" pitchFamily="2"/>
              </a:rPr>
              <a:t>Het verbinden van </a:t>
            </a:r>
          </a:p>
          <a:p>
            <a:pPr marL="274320" marR="0" indent="0" algn="l">
              <a:lnSpc>
                <a:spcPts val="1700"/>
              </a:lnSpc>
              <a:spcBef>
                <a:spcPts val="365"/>
              </a:spcBef>
              <a:spcAft>
                <a:spcPts val="0"/>
              </a:spcAft>
            </a:pPr>
            <a:r>
              <a:rPr lang="nl-NL" sz="1750" spc="-25">
                <a:solidFill>
                  <a:srgbClr val="005171"/>
                </a:solidFill>
                <a:latin typeface="Verdana" panose="02020603050405020304" pitchFamily="2"/>
              </a:rPr>
              <a:t>natuur </a:t>
            </a:r>
          </a:p>
        </p:txBody>
      </p:sp>
      <p:sp>
        <p:nvSpPr>
          <p:cNvPr id="233" name="Tijdelijke aanduiding voor tekst 232"/>
          <p:cNvSpPr>
            <a:spLocks noGrp="1"/>
          </p:cNvSpPr>
          <p:nvPr>
            <p:ph type="body" idx="10"/>
          </p:nvPr>
        </p:nvSpPr>
        <p:spPr>
          <a:xfrm>
            <a:off x="2783840" y="2853055"/>
            <a:ext cx="2040467" cy="816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274320" marR="0" indent="0" algn="l">
              <a:lnSpc>
                <a:spcPts val="1800"/>
              </a:lnSpc>
              <a:spcBef>
                <a:spcPts val="390"/>
              </a:spcBef>
              <a:spcAft>
                <a:spcPts val="0"/>
              </a:spcAft>
              <a:buFont typeface="Verdana"/>
              <a:buChar char="l"/>
              <a:defRPr/>
            </a:lvl1pPr>
          </a:lstStyle>
          <a:p>
            <a:pPr marL="0" marR="0" indent="274320" algn="l">
              <a:lnSpc>
                <a:spcPts val="1700"/>
              </a:lnSpc>
              <a:spcAft>
                <a:spcPts val="0"/>
              </a:spcAft>
              <a:buFont typeface="Verdana"/>
              <a:buChar char="l"/>
            </a:pPr>
            <a:r>
              <a:rPr lang="nl-NL" sz="1750" spc="-55">
                <a:solidFill>
                  <a:srgbClr val="005171"/>
                </a:solidFill>
                <a:latin typeface="Verdana" panose="02020603050405020304" pitchFamily="2"/>
              </a:rPr>
              <a:t>Extensieve </a:t>
            </a:r>
          </a:p>
          <a:p>
            <a:pPr marL="274320" marR="0" indent="0" algn="l">
              <a:lnSpc>
                <a:spcPts val="2100"/>
              </a:lnSpc>
              <a:spcBef>
                <a:spcPts val="365"/>
              </a:spcBef>
              <a:spcAft>
                <a:spcPts val="0"/>
              </a:spcAft>
            </a:pPr>
            <a:r>
              <a:rPr lang="nl-NL" sz="1750" spc="-35">
                <a:solidFill>
                  <a:srgbClr val="005171"/>
                </a:solidFill>
                <a:latin typeface="Verdana" panose="02020603050405020304" pitchFamily="2"/>
              </a:rPr>
              <a:t>Landbouw </a:t>
            </a:r>
          </a:p>
          <a:p>
            <a:pPr marL="274320" marR="0" indent="0" algn="l">
              <a:lnSpc>
                <a:spcPts val="1800"/>
              </a:lnSpc>
              <a:spcBef>
                <a:spcPts val="390"/>
              </a:spcBef>
              <a:spcAft>
                <a:spcPts val="0"/>
              </a:spcAft>
            </a:pPr>
            <a:r>
              <a:rPr lang="nl-NL" sz="1750" spc="-35">
                <a:solidFill>
                  <a:srgbClr val="005171"/>
                </a:solidFill>
                <a:latin typeface="Verdana" panose="02020603050405020304" pitchFamily="2"/>
              </a:rPr>
              <a:t>of veeteelt </a:t>
            </a:r>
          </a:p>
        </p:txBody>
      </p:sp>
      <p:sp>
        <p:nvSpPr>
          <p:cNvPr id="234" name="Tijdelijke aanduiding voor tekst 233"/>
          <p:cNvSpPr>
            <a:spLocks noGrp="1"/>
          </p:cNvSpPr>
          <p:nvPr>
            <p:ph type="body" idx="10"/>
          </p:nvPr>
        </p:nvSpPr>
        <p:spPr>
          <a:xfrm>
            <a:off x="11665374" y="6370956"/>
            <a:ext cx="309033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>
            <a:lvl1pPr marL="0" marR="0" indent="0" algn="r">
              <a:lnSpc>
                <a:spcPts val="1000"/>
              </a:lnSpc>
              <a:spcAft>
                <a:spcPts val="0"/>
              </a:spcAft>
              <a:defRPr/>
            </a:lvl1pPr>
          </a:lstStyle>
          <a:p>
            <a:pPr marL="0" marR="0" indent="0" algn="r">
              <a:lnSpc>
                <a:spcPts val="1000"/>
              </a:lnSpc>
              <a:spcAft>
                <a:spcPts val="0"/>
              </a:spcAft>
            </a:pPr>
            <a:r>
              <a:rPr lang="nl-NL" sz="900" spc="30">
                <a:solidFill>
                  <a:srgbClr val="005171"/>
                </a:solidFill>
                <a:latin typeface="Verdana" panose="02020603050405020304" pitchFamily="2"/>
              </a:rPr>
              <a:t>26 </a:t>
            </a:r>
          </a:p>
        </p:txBody>
      </p:sp>
    </p:spTree>
    <p:extLst>
      <p:ext uri="{BB962C8B-B14F-4D97-AF65-F5344CB8AC3E}">
        <p14:creationId xmlns:p14="http://schemas.microsoft.com/office/powerpoint/2010/main" val="2804276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ijdelijke aanduiding voor tekst 276"/>
          <p:cNvSpPr>
            <a:spLocks noGrp="1"/>
          </p:cNvSpPr>
          <p:nvPr>
            <p:ph type="body" idx="10"/>
          </p:nvPr>
        </p:nvSpPr>
        <p:spPr>
          <a:xfrm>
            <a:off x="0" y="1"/>
            <a:ext cx="12192000" cy="6859905"/>
          </a:xfrm>
          <a:prstGeom prst="rect">
            <a:avLst/>
          </a:prstGeom>
          <a:solidFill>
            <a:srgbClr val="467ACB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80" name="Tijdelijke aanduiding voor tekst 279"/>
          <p:cNvSpPr>
            <a:spLocks noGrp="1"/>
          </p:cNvSpPr>
          <p:nvPr>
            <p:ph type="body" idx="10"/>
          </p:nvPr>
        </p:nvSpPr>
        <p:spPr>
          <a:xfrm>
            <a:off x="522394" y="318771"/>
            <a:ext cx="6208607" cy="5429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1590" rIns="0" bIns="0" anchor="t">
            <a:normAutofit fontScale="85000"/>
          </a:bodyPr>
          <a:lstStyle>
            <a:lvl1pPr marL="0" marR="0" indent="0" algn="l">
              <a:lnSpc>
                <a:spcPts val="3500"/>
              </a:lnSpc>
              <a:spcAft>
                <a:spcPts val="560"/>
              </a:spcAft>
              <a:defRPr/>
            </a:lvl1pPr>
          </a:lstStyle>
          <a:p>
            <a:pPr marL="0" marR="0" indent="0" algn="l">
              <a:lnSpc>
                <a:spcPts val="3500"/>
              </a:lnSpc>
              <a:spcAft>
                <a:spcPts val="560"/>
              </a:spcAft>
            </a:pPr>
            <a:r>
              <a:rPr lang="nl-NL" sz="2950" b="1" spc="65">
                <a:solidFill>
                  <a:srgbClr val="000000"/>
                </a:solidFill>
                <a:latin typeface="Verdana" panose="02020603050405020304" pitchFamily="2"/>
              </a:rPr>
              <a:t>Seniorenpark </a:t>
            </a:r>
            <a:r>
              <a:rPr lang="nl-NL" sz="2900" b="1" spc="65">
                <a:solidFill>
                  <a:srgbClr val="000000"/>
                </a:solidFill>
                <a:latin typeface="Verdana" panose="02020603050405020304" pitchFamily="2"/>
              </a:rPr>
              <a:t>In ‘t </a:t>
            </a:r>
            <a:r>
              <a:rPr lang="nl-NL" sz="2950" b="1" spc="65">
                <a:solidFill>
                  <a:srgbClr val="000000"/>
                </a:solidFill>
                <a:latin typeface="Verdana" panose="02020603050405020304" pitchFamily="2"/>
              </a:rPr>
              <a:t>groen </a:t>
            </a:r>
          </a:p>
        </p:txBody>
      </p:sp>
      <p:sp>
        <p:nvSpPr>
          <p:cNvPr id="281" name="Tijdelijke aanduiding voor tekst 280"/>
          <p:cNvSpPr>
            <a:spLocks noGrp="1"/>
          </p:cNvSpPr>
          <p:nvPr>
            <p:ph type="body" idx="10"/>
          </p:nvPr>
        </p:nvSpPr>
        <p:spPr>
          <a:xfrm>
            <a:off x="11669607" y="6380481"/>
            <a:ext cx="336127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10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850" b="1" spc="70">
                <a:solidFill>
                  <a:srgbClr val="F8FBFC"/>
                </a:solidFill>
                <a:latin typeface="Verdana" panose="02020603050405020304" pitchFamily="2"/>
              </a:rPr>
              <a:t>31 </a:t>
            </a:r>
          </a:p>
        </p:txBody>
      </p:sp>
    </p:spTree>
    <p:extLst>
      <p:ext uri="{BB962C8B-B14F-4D97-AF65-F5344CB8AC3E}">
        <p14:creationId xmlns:p14="http://schemas.microsoft.com/office/powerpoint/2010/main" val="208455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F44F39-94B5-D448-97A0-0903BCAAB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8F7A1C-2D1A-EF44-9E90-964C9F5A8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0CCC5C-5530-AD4C-9C61-98D9CCA60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96B9-93E3-C949-91EE-8B2C7AE87393}" type="datetimeFigureOut">
              <a:rPr lang="nl-NL" smtClean="0"/>
              <a:t>29-10-2019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EC85F3-6700-FE4C-A2A4-BC321EC26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24B04B-54D8-6343-AF1C-7E0D302EF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70CEC-ADBD-634A-90D1-4EDDB13E9B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2528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ijdelijke aanduiding voor tekst 301"/>
          <p:cNvSpPr>
            <a:spLocks noGrp="1"/>
          </p:cNvSpPr>
          <p:nvPr>
            <p:ph type="body" idx="10"/>
          </p:nvPr>
        </p:nvSpPr>
        <p:spPr>
          <a:xfrm>
            <a:off x="11670454" y="6371591"/>
            <a:ext cx="341207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>
            <a:lvl1pPr marL="0" marR="0" indent="0" algn="l">
              <a:lnSpc>
                <a:spcPts val="10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00" spc="95">
                <a:solidFill>
                  <a:srgbClr val="005171"/>
                </a:solidFill>
                <a:latin typeface="Verdana" panose="02020603050405020304" pitchFamily="2"/>
              </a:rPr>
              <a:t>34 </a:t>
            </a:r>
          </a:p>
        </p:txBody>
      </p:sp>
    </p:spTree>
    <p:extLst>
      <p:ext uri="{BB962C8B-B14F-4D97-AF65-F5344CB8AC3E}">
        <p14:creationId xmlns:p14="http://schemas.microsoft.com/office/powerpoint/2010/main" val="1978362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ijdelijke aanduiding voor tekst 337"/>
          <p:cNvSpPr>
            <a:spLocks noGrp="1"/>
          </p:cNvSpPr>
          <p:nvPr>
            <p:ph type="body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A9B1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341" name="Tijdelijke aanduiding voor tekst 340"/>
          <p:cNvSpPr>
            <a:spLocks noGrp="1"/>
          </p:cNvSpPr>
          <p:nvPr>
            <p:ph type="body" idx="10"/>
          </p:nvPr>
        </p:nvSpPr>
        <p:spPr>
          <a:xfrm>
            <a:off x="11669607" y="6379211"/>
            <a:ext cx="343747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10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850" b="1" spc="85">
                <a:solidFill>
                  <a:srgbClr val="F9FCFD"/>
                </a:solidFill>
                <a:latin typeface="Verdana" panose="02020603050405020304" pitchFamily="2"/>
              </a:rPr>
              <a:t>38 </a:t>
            </a:r>
          </a:p>
        </p:txBody>
      </p:sp>
      <p:sp>
        <p:nvSpPr>
          <p:cNvPr id="342" name="Tijdelijke aanduiding voor tekst 341"/>
          <p:cNvSpPr>
            <a:spLocks noGrp="1"/>
          </p:cNvSpPr>
          <p:nvPr>
            <p:ph type="body" idx="10"/>
          </p:nvPr>
        </p:nvSpPr>
        <p:spPr>
          <a:xfrm>
            <a:off x="5779347" y="6156960"/>
            <a:ext cx="4821767" cy="463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>
            <a:normAutofit fontScale="85000"/>
          </a:bodyPr>
          <a:lstStyle>
            <a:lvl1pPr marL="0" marR="0" indent="0" algn="l">
              <a:lnSpc>
                <a:spcPts val="3600"/>
              </a:lnSpc>
              <a:spcAft>
                <a:spcPts val="35"/>
              </a:spcAft>
              <a:defRPr/>
            </a:lvl1pPr>
          </a:lstStyle>
          <a:p>
            <a:pPr marL="0" marR="0" indent="0" algn="l">
              <a:lnSpc>
                <a:spcPts val="3600"/>
              </a:lnSpc>
              <a:spcAft>
                <a:spcPts val="35"/>
              </a:spcAft>
            </a:pPr>
            <a:r>
              <a:rPr lang="nl-NL" sz="2950" b="1" spc="35">
                <a:solidFill>
                  <a:srgbClr val="000000"/>
                </a:solidFill>
                <a:latin typeface="Verdana" panose="02020603050405020304" pitchFamily="2"/>
              </a:rPr>
              <a:t>Overkapte snelweg </a:t>
            </a:r>
          </a:p>
        </p:txBody>
      </p:sp>
    </p:spTree>
    <p:extLst>
      <p:ext uri="{BB962C8B-B14F-4D97-AF65-F5344CB8AC3E}">
        <p14:creationId xmlns:p14="http://schemas.microsoft.com/office/powerpoint/2010/main" val="278882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ijdelijke aanduiding voor tekst 344"/>
          <p:cNvSpPr>
            <a:spLocks noGrp="1"/>
          </p:cNvSpPr>
          <p:nvPr>
            <p:ph type="body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74C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348" name="Tijdelijke aanduiding voor tekst 347"/>
          <p:cNvSpPr>
            <a:spLocks noGrp="1"/>
          </p:cNvSpPr>
          <p:nvPr>
            <p:ph type="body" idx="10"/>
          </p:nvPr>
        </p:nvSpPr>
        <p:spPr>
          <a:xfrm>
            <a:off x="701040" y="236220"/>
            <a:ext cx="4827693" cy="463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>
            <a:normAutofit fontScale="85000"/>
          </a:bodyPr>
          <a:lstStyle>
            <a:lvl1pPr marL="0" marR="0" indent="0" algn="l">
              <a:lnSpc>
                <a:spcPts val="36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3600"/>
              </a:lnSpc>
              <a:spcAft>
                <a:spcPts val="0"/>
              </a:spcAft>
            </a:pPr>
            <a:r>
              <a:rPr lang="nl-NL" sz="2950" b="1" spc="35">
                <a:solidFill>
                  <a:srgbClr val="000000"/>
                </a:solidFill>
                <a:latin typeface="Verdana" panose="02020603050405020304" pitchFamily="2"/>
              </a:rPr>
              <a:t>Overkapte snelweg </a:t>
            </a:r>
          </a:p>
        </p:txBody>
      </p:sp>
      <p:sp>
        <p:nvSpPr>
          <p:cNvPr id="349" name="Tijdelijke aanduiding voor tekst 348"/>
          <p:cNvSpPr>
            <a:spLocks noGrp="1"/>
          </p:cNvSpPr>
          <p:nvPr>
            <p:ph type="body" idx="10"/>
          </p:nvPr>
        </p:nvSpPr>
        <p:spPr>
          <a:xfrm>
            <a:off x="11669607" y="6379211"/>
            <a:ext cx="343747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10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850" b="1" spc="80">
                <a:solidFill>
                  <a:srgbClr val="F8FDFC"/>
                </a:solidFill>
                <a:latin typeface="Verdana" panose="02020603050405020304" pitchFamily="2"/>
              </a:rPr>
              <a:t>39 </a:t>
            </a:r>
          </a:p>
        </p:txBody>
      </p:sp>
    </p:spTree>
    <p:extLst>
      <p:ext uri="{BB962C8B-B14F-4D97-AF65-F5344CB8AC3E}">
        <p14:creationId xmlns:p14="http://schemas.microsoft.com/office/powerpoint/2010/main" val="2988192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jdelijke aanduiding voor tekst 351"/>
          <p:cNvSpPr>
            <a:spLocks noGrp="1"/>
          </p:cNvSpPr>
          <p:nvPr>
            <p:ph type="body" idx="10"/>
          </p:nvPr>
        </p:nvSpPr>
        <p:spPr>
          <a:xfrm>
            <a:off x="173567" y="1"/>
            <a:ext cx="11964247" cy="6859905"/>
          </a:xfrm>
          <a:prstGeom prst="rect">
            <a:avLst/>
          </a:prstGeom>
          <a:solidFill>
            <a:srgbClr val="FBFCF5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355" name="Tijdelijke aanduiding voor tekst 354"/>
          <p:cNvSpPr>
            <a:spLocks noGrp="1"/>
          </p:cNvSpPr>
          <p:nvPr>
            <p:ph type="body" idx="10"/>
          </p:nvPr>
        </p:nvSpPr>
        <p:spPr>
          <a:xfrm>
            <a:off x="726440" y="236855"/>
            <a:ext cx="3061547" cy="4622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anchor="t">
            <a:normAutofit fontScale="85000"/>
          </a:bodyPr>
          <a:lstStyle>
            <a:lvl1pPr marL="0" marR="0" indent="0" algn="l">
              <a:lnSpc>
                <a:spcPts val="35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b="1" spc="-15">
                <a:solidFill>
                  <a:srgbClr val="000000"/>
                </a:solidFill>
                <a:latin typeface="Verdana" panose="02020603050405020304" pitchFamily="2"/>
              </a:rPr>
              <a:t>Maatregelen </a:t>
            </a:r>
          </a:p>
        </p:txBody>
      </p:sp>
      <p:sp>
        <p:nvSpPr>
          <p:cNvPr id="356" name="Tijdelijke aanduiding voor tekst 355"/>
          <p:cNvSpPr>
            <a:spLocks noGrp="1"/>
          </p:cNvSpPr>
          <p:nvPr>
            <p:ph type="body" idx="10"/>
          </p:nvPr>
        </p:nvSpPr>
        <p:spPr>
          <a:xfrm>
            <a:off x="11663680" y="6381751"/>
            <a:ext cx="352213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" rIns="0" bIns="0" anchor="t"/>
          <a:lstStyle>
            <a:lvl1pPr marL="0" marR="0" indent="0" algn="l">
              <a:lnSpc>
                <a:spcPts val="10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850" b="1" spc="110">
                <a:solidFill>
                  <a:srgbClr val="FBFCF5"/>
                </a:solidFill>
                <a:latin typeface="Verdana" panose="02020603050405020304" pitchFamily="2"/>
              </a:rPr>
              <a:t>40 </a:t>
            </a:r>
          </a:p>
        </p:txBody>
      </p:sp>
    </p:spTree>
    <p:extLst>
      <p:ext uri="{BB962C8B-B14F-4D97-AF65-F5344CB8AC3E}">
        <p14:creationId xmlns:p14="http://schemas.microsoft.com/office/powerpoint/2010/main" val="2387191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036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Tijdelijke aanduiding voor tekst 520"/>
          <p:cNvSpPr>
            <a:spLocks noGrp="1"/>
          </p:cNvSpPr>
          <p:nvPr>
            <p:ph type="body" idx="10"/>
          </p:nvPr>
        </p:nvSpPr>
        <p:spPr>
          <a:xfrm>
            <a:off x="557108" y="226060"/>
            <a:ext cx="11454553" cy="6440170"/>
          </a:xfrm>
          <a:prstGeom prst="rect">
            <a:avLst/>
          </a:prstGeom>
          <a:solidFill>
            <a:srgbClr val="FEFEFB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524" name="Tijdelijke aanduiding voor tekst 523"/>
          <p:cNvSpPr>
            <a:spLocks noGrp="1"/>
          </p:cNvSpPr>
          <p:nvPr>
            <p:ph type="body" idx="10"/>
          </p:nvPr>
        </p:nvSpPr>
        <p:spPr>
          <a:xfrm>
            <a:off x="11669607" y="6400800"/>
            <a:ext cx="342053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7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90">
                <a:solidFill>
                  <a:srgbClr val="005171"/>
                </a:solidFill>
                <a:latin typeface="Verdana" panose="02020603050405020304" pitchFamily="2"/>
              </a:rPr>
              <a:t>57 </a:t>
            </a:r>
          </a:p>
        </p:txBody>
      </p:sp>
      <p:sp>
        <p:nvSpPr>
          <p:cNvPr id="525" name="Tijdelijke aanduiding voor tekst 524"/>
          <p:cNvSpPr>
            <a:spLocks noGrp="1"/>
          </p:cNvSpPr>
          <p:nvPr>
            <p:ph type="body" idx="10"/>
          </p:nvPr>
        </p:nvSpPr>
        <p:spPr>
          <a:xfrm>
            <a:off x="727287" y="323215"/>
            <a:ext cx="2263987" cy="2984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23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nl-NL" sz="2950" spc="-114">
                <a:solidFill>
                  <a:srgbClr val="005171"/>
                </a:solidFill>
                <a:latin typeface="Verdana" panose="02020603050405020304" pitchFamily="2"/>
              </a:rPr>
              <a:t>Mobiliteit </a:t>
            </a:r>
          </a:p>
        </p:txBody>
      </p:sp>
      <p:sp>
        <p:nvSpPr>
          <p:cNvPr id="526" name="Tijdelijke aanduiding voor tekst 525"/>
          <p:cNvSpPr>
            <a:spLocks noGrp="1"/>
          </p:cNvSpPr>
          <p:nvPr>
            <p:ph type="body" idx="10"/>
          </p:nvPr>
        </p:nvSpPr>
        <p:spPr>
          <a:xfrm>
            <a:off x="723054" y="1347470"/>
            <a:ext cx="3763433" cy="2768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228600" algn="l">
              <a:lnSpc>
                <a:spcPts val="2600"/>
              </a:lnSpc>
              <a:spcAft>
                <a:spcPts val="0"/>
              </a:spcAft>
              <a:buFont typeface="Verdana"/>
              <a:buChar char="·"/>
              <a:defRPr/>
            </a:lvl1pPr>
          </a:lstStyle>
          <a:p>
            <a:pPr marL="0" marR="0" indent="228600" algn="l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20">
                <a:solidFill>
                  <a:srgbClr val="005171"/>
                </a:solidFill>
                <a:latin typeface="Verdana" panose="02020603050405020304" pitchFamily="2"/>
              </a:rPr>
              <a:t>Zelfrijdende auto’s </a:t>
            </a:r>
          </a:p>
        </p:txBody>
      </p:sp>
      <p:sp>
        <p:nvSpPr>
          <p:cNvPr id="527" name="Tijdelijke aanduiding voor tekst 526"/>
          <p:cNvSpPr>
            <a:spLocks noGrp="1"/>
          </p:cNvSpPr>
          <p:nvPr>
            <p:ph type="body" idx="10"/>
          </p:nvPr>
        </p:nvSpPr>
        <p:spPr>
          <a:xfrm>
            <a:off x="723054" y="1624330"/>
            <a:ext cx="3113193" cy="8902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0170" rIns="0" bIns="0" anchor="t"/>
          <a:lstStyle>
            <a:lvl1pPr marL="0" marR="0" indent="228600" algn="l">
              <a:lnSpc>
                <a:spcPts val="2700"/>
              </a:lnSpc>
              <a:spcBef>
                <a:spcPts val="575"/>
              </a:spcBef>
              <a:spcAft>
                <a:spcPts val="0"/>
              </a:spcAft>
              <a:buFont typeface="Verdana"/>
              <a:buChar char="·"/>
              <a:defRPr/>
            </a:lvl1pPr>
          </a:lstStyle>
          <a:p>
            <a:pPr marL="0" marR="0" indent="228600" algn="l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80">
                <a:solidFill>
                  <a:srgbClr val="005171"/>
                </a:solidFill>
                <a:latin typeface="Verdana" panose="02020603050405020304" pitchFamily="2"/>
              </a:rPr>
              <a:t>Fietssnelwegen </a:t>
            </a:r>
          </a:p>
          <a:p>
            <a:pPr marL="0" marR="0" indent="228600" algn="l">
              <a:lnSpc>
                <a:spcPts val="2700"/>
              </a:lnSpc>
              <a:spcBef>
                <a:spcPts val="57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Flexibel OV </a:t>
            </a:r>
          </a:p>
        </p:txBody>
      </p:sp>
    </p:spTree>
    <p:extLst>
      <p:ext uri="{BB962C8B-B14F-4D97-AF65-F5344CB8AC3E}">
        <p14:creationId xmlns:p14="http://schemas.microsoft.com/office/powerpoint/2010/main" val="18978859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Tijdelijke aanduiding voor tekst 720"/>
          <p:cNvSpPr>
            <a:spLocks noGrp="1"/>
          </p:cNvSpPr>
          <p:nvPr>
            <p:ph type="body" idx="10"/>
          </p:nvPr>
        </p:nvSpPr>
        <p:spPr>
          <a:xfrm>
            <a:off x="176954" y="132716"/>
            <a:ext cx="11833860" cy="6537325"/>
          </a:xfrm>
          <a:prstGeom prst="rect">
            <a:avLst/>
          </a:prstGeom>
          <a:solidFill>
            <a:srgbClr val="FCFCFC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724" name="Tijdelijke aanduiding voor tekst 723"/>
          <p:cNvSpPr>
            <a:spLocks noGrp="1"/>
          </p:cNvSpPr>
          <p:nvPr>
            <p:ph type="body" idx="10"/>
          </p:nvPr>
        </p:nvSpPr>
        <p:spPr>
          <a:xfrm>
            <a:off x="4898813" y="6322060"/>
            <a:ext cx="3442547" cy="2527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2000"/>
              </a:lnSpc>
              <a:spcAft>
                <a:spcPts val="30"/>
              </a:spcAft>
              <a:defRPr/>
            </a:lvl1pPr>
          </a:lstStyle>
          <a:p>
            <a:pPr marL="0" marR="0" indent="0" algn="l">
              <a:lnSpc>
                <a:spcPts val="2000"/>
              </a:lnSpc>
              <a:spcAft>
                <a:spcPts val="30"/>
              </a:spcAft>
            </a:pPr>
            <a:r>
              <a:rPr lang="nl-NL" sz="2000" spc="-50">
                <a:solidFill>
                  <a:srgbClr val="005171"/>
                </a:solidFill>
                <a:latin typeface="Verdana" panose="02020603050405020304" pitchFamily="2"/>
              </a:rPr>
              <a:t>Water-systeemkaart </a:t>
            </a:r>
          </a:p>
        </p:txBody>
      </p:sp>
      <p:sp>
        <p:nvSpPr>
          <p:cNvPr id="725" name="Tijdelijke aanduiding voor tekst 724"/>
          <p:cNvSpPr>
            <a:spLocks noGrp="1"/>
          </p:cNvSpPr>
          <p:nvPr>
            <p:ph type="body" idx="10"/>
          </p:nvPr>
        </p:nvSpPr>
        <p:spPr>
          <a:xfrm>
            <a:off x="11672147" y="6400800"/>
            <a:ext cx="338667" cy="952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7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90">
                <a:solidFill>
                  <a:srgbClr val="005171"/>
                </a:solidFill>
                <a:latin typeface="Verdana" panose="02020603050405020304" pitchFamily="2"/>
              </a:rPr>
              <a:t>78 </a:t>
            </a:r>
          </a:p>
        </p:txBody>
      </p:sp>
    </p:spTree>
    <p:extLst>
      <p:ext uri="{BB962C8B-B14F-4D97-AF65-F5344CB8AC3E}">
        <p14:creationId xmlns:p14="http://schemas.microsoft.com/office/powerpoint/2010/main" val="2474838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0"/>
          </p:nvPr>
        </p:nvSpPr>
        <p:spPr>
          <a:xfrm>
            <a:off x="554567" y="215900"/>
            <a:ext cx="11422380" cy="146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940" rIns="0" bIns="0" anchor="t"/>
          <a:lstStyle>
            <a:lvl1pPr marL="91440" marR="0" indent="0" algn="l">
              <a:lnSpc>
                <a:spcPts val="2300"/>
              </a:lnSpc>
              <a:spcBef>
                <a:spcPts val="1440"/>
              </a:spcBef>
              <a:spcAft>
                <a:spcPts val="3945"/>
              </a:spcAft>
              <a:defRPr/>
            </a:lvl1pPr>
          </a:lstStyle>
          <a:p>
            <a:pPr marL="91440" marR="0" indent="0" algn="l">
              <a:lnSpc>
                <a:spcPts val="3600"/>
              </a:lnSpc>
              <a:spcAft>
                <a:spcPts val="0"/>
              </a:spcAft>
            </a:pPr>
            <a:r>
              <a:rPr lang="nl-NL" sz="2950" spc="10">
                <a:solidFill>
                  <a:srgbClr val="005171"/>
                </a:solidFill>
                <a:latin typeface="Verdana" panose="02020603050405020304" pitchFamily="2"/>
              </a:rPr>
              <a:t>Presentaties regio Steenbergen 2050 </a:t>
            </a:r>
          </a:p>
          <a:p>
            <a:pPr marL="91440" marR="0" indent="0" algn="l">
              <a:lnSpc>
                <a:spcPts val="2300"/>
              </a:lnSpc>
              <a:spcBef>
                <a:spcPts val="1440"/>
              </a:spcBef>
              <a:spcAft>
                <a:spcPts val="3945"/>
              </a:spcAft>
            </a:pPr>
            <a:r>
              <a:rPr lang="nl-NL" sz="1950" spc="-30">
                <a:solidFill>
                  <a:srgbClr val="005171"/>
                </a:solidFill>
                <a:latin typeface="Verdana" panose="02020603050405020304" pitchFamily="2"/>
              </a:rPr>
              <a:t>21 Juni 2019 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idx="10"/>
          </p:nvPr>
        </p:nvSpPr>
        <p:spPr>
          <a:xfrm>
            <a:off x="11803381" y="6366511"/>
            <a:ext cx="173567" cy="146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anchor="t"/>
          <a:lstStyle>
            <a:lvl1pPr marL="0" marR="0" indent="0" algn="l">
              <a:lnSpc>
                <a:spcPts val="10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50" spc="0">
                <a:solidFill>
                  <a:srgbClr val="005171"/>
                </a:solidFill>
                <a:latin typeface="Verdana" panose="02020603050405020304" pitchFamily="2"/>
              </a:rPr>
              <a:t>1 </a:t>
            </a:r>
          </a:p>
        </p:txBody>
      </p:sp>
    </p:spTree>
    <p:extLst>
      <p:ext uri="{BB962C8B-B14F-4D97-AF65-F5344CB8AC3E}">
        <p14:creationId xmlns:p14="http://schemas.microsoft.com/office/powerpoint/2010/main" val="2307085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idx="10"/>
          </p:nvPr>
        </p:nvSpPr>
        <p:spPr>
          <a:xfrm>
            <a:off x="820420" y="1932941"/>
            <a:ext cx="5586307" cy="424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540" rIns="0" bIns="0" anchor="t">
            <a:normAutofit fontScale="85000"/>
          </a:bodyPr>
          <a:lstStyle>
            <a:lvl1pPr marL="0" marR="0" indent="0" algn="l">
              <a:lnSpc>
                <a:spcPts val="33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3300"/>
              </a:lnSpc>
              <a:spcAft>
                <a:spcPts val="0"/>
              </a:spcAft>
            </a:pPr>
            <a:r>
              <a:rPr lang="nl-NL" sz="2700" b="1" spc="60">
                <a:solidFill>
                  <a:srgbClr val="005171"/>
                </a:solidFill>
                <a:latin typeface="Verdana" panose="02020603050405020304" pitchFamily="2"/>
              </a:rPr>
              <a:t>Regionaal en Landbouw </a:t>
            </a:r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idx="10"/>
          </p:nvPr>
        </p:nvSpPr>
        <p:spPr>
          <a:xfrm>
            <a:off x="727287" y="234950"/>
            <a:ext cx="7150947" cy="4597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795" rIns="0" bIns="0" anchor="t">
            <a:normAutofit fontScale="85000"/>
          </a:bodyPr>
          <a:lstStyle>
            <a:lvl1pPr marL="0" marR="0" indent="0" algn="l">
              <a:lnSpc>
                <a:spcPts val="35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b="1" spc="50">
                <a:solidFill>
                  <a:srgbClr val="005171"/>
                </a:solidFill>
                <a:latin typeface="Verdana" panose="02020603050405020304" pitchFamily="2"/>
              </a:rPr>
              <a:t>Kenniscentrum Steenbergen </a:t>
            </a:r>
          </a:p>
        </p:txBody>
      </p:sp>
    </p:spTree>
    <p:extLst>
      <p:ext uri="{BB962C8B-B14F-4D97-AF65-F5344CB8AC3E}">
        <p14:creationId xmlns:p14="http://schemas.microsoft.com/office/powerpoint/2010/main" val="446636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jdelijke aanduiding voor tekst 27"/>
          <p:cNvSpPr>
            <a:spLocks noGrp="1"/>
          </p:cNvSpPr>
          <p:nvPr>
            <p:ph type="body" idx="10"/>
          </p:nvPr>
        </p:nvSpPr>
        <p:spPr>
          <a:xfrm>
            <a:off x="523241" y="0"/>
            <a:ext cx="11486727" cy="6860540"/>
          </a:xfrm>
          <a:prstGeom prst="rect">
            <a:avLst/>
          </a:prstGeom>
          <a:solidFill>
            <a:srgbClr val="F1F7E5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31" name="Tijdelijke aanduiding voor tekst 30"/>
          <p:cNvSpPr>
            <a:spLocks noGrp="1"/>
          </p:cNvSpPr>
          <p:nvPr>
            <p:ph type="body" idx="10"/>
          </p:nvPr>
        </p:nvSpPr>
        <p:spPr>
          <a:xfrm>
            <a:off x="11767820" y="6405246"/>
            <a:ext cx="242147" cy="895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7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50" spc="0">
                <a:solidFill>
                  <a:srgbClr val="005171"/>
                </a:solidFill>
                <a:latin typeface="Verdana" panose="02020603050405020304" pitchFamily="2"/>
              </a:rPr>
              <a:t>4 </a:t>
            </a:r>
          </a:p>
        </p:txBody>
      </p:sp>
    </p:spTree>
    <p:extLst>
      <p:ext uri="{BB962C8B-B14F-4D97-AF65-F5344CB8AC3E}">
        <p14:creationId xmlns:p14="http://schemas.microsoft.com/office/powerpoint/2010/main" val="2654760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6D6B8B-EC98-7447-B7A9-5D8ECB65B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F425B29-815B-BD4C-8B8D-2D67E384E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D75320-FA1F-1148-8A8B-17FA650A7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96B9-93E3-C949-91EE-8B2C7AE87393}" type="datetimeFigureOut">
              <a:rPr lang="nl-NL" smtClean="0"/>
              <a:t>29-10-2019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200E7F-E79E-8940-9DC4-2D27AD5F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532C2A-F3BD-EB40-AC97-D5D42784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70CEC-ADBD-634A-90D1-4EDDB13E9B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2024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jdelijke aanduiding voor tekst 78"/>
          <p:cNvSpPr>
            <a:spLocks noGrp="1"/>
          </p:cNvSpPr>
          <p:nvPr>
            <p:ph type="body" idx="10"/>
          </p:nvPr>
        </p:nvSpPr>
        <p:spPr>
          <a:xfrm>
            <a:off x="576581" y="215901"/>
            <a:ext cx="11434233" cy="5467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>
            <a:lvl1pPr marL="91440" marR="0" indent="0" algn="l">
              <a:lnSpc>
                <a:spcPts val="3500"/>
              </a:lnSpc>
              <a:spcAft>
                <a:spcPts val="525"/>
              </a:spcAft>
              <a:defRPr/>
            </a:lvl1pPr>
          </a:lstStyle>
          <a:p>
            <a:pPr marL="91440" marR="0" indent="0" algn="l">
              <a:lnSpc>
                <a:spcPts val="3500"/>
              </a:lnSpc>
              <a:spcAft>
                <a:spcPts val="525"/>
              </a:spcAft>
            </a:pPr>
            <a:r>
              <a:rPr lang="nl-NL" sz="2950" spc="15">
                <a:solidFill>
                  <a:srgbClr val="005171"/>
                </a:solidFill>
                <a:latin typeface="Verdana" panose="02020603050405020304" pitchFamily="2"/>
              </a:rPr>
              <a:t>Sterke agrarische sector </a:t>
            </a:r>
          </a:p>
        </p:txBody>
      </p:sp>
    </p:spTree>
    <p:extLst>
      <p:ext uri="{BB962C8B-B14F-4D97-AF65-F5344CB8AC3E}">
        <p14:creationId xmlns:p14="http://schemas.microsoft.com/office/powerpoint/2010/main" val="15621101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jdelijke aanduiding voor tekst 99"/>
          <p:cNvSpPr>
            <a:spLocks noGrp="1"/>
          </p:cNvSpPr>
          <p:nvPr>
            <p:ph type="body" idx="10"/>
          </p:nvPr>
        </p:nvSpPr>
        <p:spPr>
          <a:xfrm>
            <a:off x="11677228" y="6400801"/>
            <a:ext cx="334433" cy="882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6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600"/>
              </a:lnSpc>
              <a:spcAft>
                <a:spcPts val="0"/>
              </a:spcAft>
            </a:pPr>
            <a:r>
              <a:rPr lang="nl-NL" sz="900" spc="60">
                <a:solidFill>
                  <a:srgbClr val="005171"/>
                </a:solidFill>
                <a:latin typeface="Verdana" panose="02020603050405020304" pitchFamily="2"/>
              </a:rPr>
              <a:t>12 </a:t>
            </a:r>
          </a:p>
        </p:txBody>
      </p:sp>
      <p:sp>
        <p:nvSpPr>
          <p:cNvPr id="101" name="Tijdelijke aanduiding voor tekst 100"/>
          <p:cNvSpPr>
            <a:spLocks noGrp="1"/>
          </p:cNvSpPr>
          <p:nvPr>
            <p:ph type="body" idx="10"/>
          </p:nvPr>
        </p:nvSpPr>
        <p:spPr>
          <a:xfrm>
            <a:off x="727287" y="332105"/>
            <a:ext cx="2312247" cy="289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22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2200"/>
              </a:lnSpc>
              <a:spcAft>
                <a:spcPts val="0"/>
              </a:spcAft>
            </a:pPr>
            <a:r>
              <a:rPr lang="nl-NL" sz="2950" spc="-100">
                <a:solidFill>
                  <a:srgbClr val="005171"/>
                </a:solidFill>
                <a:latin typeface="Verdana" panose="02020603050405020304" pitchFamily="2"/>
              </a:rPr>
              <a:t>Recreatie </a:t>
            </a:r>
          </a:p>
        </p:txBody>
      </p:sp>
      <p:sp>
        <p:nvSpPr>
          <p:cNvPr id="102" name="Tijdelijke aanduiding voor tekst 101"/>
          <p:cNvSpPr>
            <a:spLocks noGrp="1"/>
          </p:cNvSpPr>
          <p:nvPr>
            <p:ph type="body" idx="10"/>
          </p:nvPr>
        </p:nvSpPr>
        <p:spPr>
          <a:xfrm>
            <a:off x="715434" y="1591310"/>
            <a:ext cx="4608407" cy="30200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228600" algn="just">
              <a:lnSpc>
                <a:spcPts val="3100"/>
              </a:lnSpc>
              <a:spcBef>
                <a:spcPts val="765"/>
              </a:spcBef>
              <a:spcAft>
                <a:spcPts val="0"/>
              </a:spcAft>
              <a:buFont typeface="Verdana"/>
              <a:buChar char="·"/>
              <a:defRPr/>
            </a:lvl1pPr>
          </a:lstStyle>
          <a:p>
            <a:pPr marL="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Cultuurhistorie </a:t>
            </a:r>
          </a:p>
          <a:p>
            <a:pPr marL="0" marR="0" indent="228600" algn="just">
              <a:lnSpc>
                <a:spcPts val="2600"/>
              </a:lnSpc>
              <a:spcBef>
                <a:spcPts val="71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5">
                <a:solidFill>
                  <a:srgbClr val="005171"/>
                </a:solidFill>
                <a:latin typeface="Verdana" panose="02020603050405020304" pitchFamily="2"/>
              </a:rPr>
              <a:t>E-bikes </a:t>
            </a:r>
          </a:p>
          <a:p>
            <a:pPr marL="685800" marR="0" indent="274320" algn="just">
              <a:lnSpc>
                <a:spcPts val="2400"/>
              </a:lnSpc>
              <a:spcBef>
                <a:spcPts val="935"/>
              </a:spcBef>
              <a:spcAft>
                <a:spcPts val="0"/>
              </a:spcAft>
              <a:buFont typeface="Verdana"/>
              <a:buChar char="l"/>
            </a:pPr>
            <a:r>
              <a:rPr lang="nl-NL" sz="1950" spc="20">
                <a:solidFill>
                  <a:srgbClr val="005171"/>
                </a:solidFill>
                <a:latin typeface="Verdana" panose="02020603050405020304" pitchFamily="2"/>
              </a:rPr>
              <a:t>Snelfietsnetwerk </a:t>
            </a:r>
          </a:p>
          <a:p>
            <a:pPr marL="685800" marR="0" indent="274320" algn="just">
              <a:lnSpc>
                <a:spcPts val="2400"/>
              </a:lnSpc>
              <a:spcBef>
                <a:spcPts val="1155"/>
              </a:spcBef>
              <a:spcAft>
                <a:spcPts val="0"/>
              </a:spcAft>
              <a:buFont typeface="Verdana"/>
              <a:buChar char="l"/>
            </a:pPr>
            <a:r>
              <a:rPr lang="nl-NL" sz="1950" spc="15">
                <a:solidFill>
                  <a:srgbClr val="005171"/>
                </a:solidFill>
                <a:latin typeface="Verdana" panose="02020603050405020304" pitchFamily="2"/>
              </a:rPr>
              <a:t>Recreatietochtjes </a:t>
            </a:r>
          </a:p>
          <a:p>
            <a:pPr marL="0" marR="0" indent="228600" algn="just">
              <a:lnSpc>
                <a:spcPts val="2600"/>
              </a:lnSpc>
              <a:spcBef>
                <a:spcPts val="130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35">
                <a:solidFill>
                  <a:srgbClr val="005171"/>
                </a:solidFill>
                <a:latin typeface="Verdana" panose="02020603050405020304" pitchFamily="2"/>
              </a:rPr>
              <a:t>Dintelse Gorzen </a:t>
            </a:r>
          </a:p>
          <a:p>
            <a:pPr marL="685800" marR="0" indent="274320" algn="just">
              <a:lnSpc>
                <a:spcPts val="2400"/>
              </a:lnSpc>
              <a:spcBef>
                <a:spcPts val="960"/>
              </a:spcBef>
              <a:spcAft>
                <a:spcPts val="0"/>
              </a:spcAft>
              <a:buFont typeface="Verdana"/>
              <a:buChar char="l"/>
            </a:pPr>
            <a:r>
              <a:rPr lang="nl-NL" sz="1950" spc="-20">
                <a:solidFill>
                  <a:srgbClr val="005171"/>
                </a:solidFill>
                <a:latin typeface="Verdana" panose="02020603050405020304" pitchFamily="2"/>
              </a:rPr>
              <a:t>Duurzaam toerisme </a:t>
            </a:r>
          </a:p>
          <a:p>
            <a:pPr marL="0" marR="0" indent="228600" algn="just">
              <a:lnSpc>
                <a:spcPts val="3100"/>
              </a:lnSpc>
              <a:spcBef>
                <a:spcPts val="76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Strand ‘de </a:t>
            </a:r>
            <a:r>
              <a:rPr lang="nl-NL" sz="2150" spc="-20">
                <a:solidFill>
                  <a:srgbClr val="005171"/>
                </a:solidFill>
                <a:latin typeface="Verdana" panose="02020603050405020304" pitchFamily="2"/>
              </a:rPr>
              <a:t>Dassenplas</a:t>
            </a: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’ </a:t>
            </a:r>
          </a:p>
        </p:txBody>
      </p:sp>
    </p:spTree>
    <p:extLst>
      <p:ext uri="{BB962C8B-B14F-4D97-AF65-F5344CB8AC3E}">
        <p14:creationId xmlns:p14="http://schemas.microsoft.com/office/powerpoint/2010/main" val="2283377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jdelijke aanduiding voor tekst 116"/>
          <p:cNvSpPr>
            <a:spLocks noGrp="1"/>
          </p:cNvSpPr>
          <p:nvPr>
            <p:ph type="body" idx="10"/>
          </p:nvPr>
        </p:nvSpPr>
        <p:spPr>
          <a:xfrm>
            <a:off x="557108" y="215900"/>
            <a:ext cx="11454553" cy="6832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>
            <a:lvl1pPr marL="137160" marR="0" indent="0" algn="l">
              <a:lnSpc>
                <a:spcPts val="3500"/>
              </a:lnSpc>
              <a:spcAft>
                <a:spcPts val="1605"/>
              </a:spcAft>
              <a:defRPr/>
            </a:lvl1pPr>
          </a:lstStyle>
          <a:p>
            <a:pPr marL="137160" marR="0" indent="0" algn="l">
              <a:lnSpc>
                <a:spcPts val="3500"/>
              </a:lnSpc>
              <a:spcAft>
                <a:spcPts val="1605"/>
              </a:spcAft>
            </a:pPr>
            <a:r>
              <a:rPr lang="nl-NL" sz="2950" spc="10">
                <a:solidFill>
                  <a:srgbClr val="005171"/>
                </a:solidFill>
                <a:latin typeface="Verdana" panose="02020603050405020304" pitchFamily="2"/>
              </a:rPr>
              <a:t>Kernen met een eigen karakter </a:t>
            </a:r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idx="10"/>
          </p:nvPr>
        </p:nvSpPr>
        <p:spPr>
          <a:xfrm>
            <a:off x="7161953" y="2326640"/>
            <a:ext cx="472440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>
            <a:lvl1pPr marL="0" marR="0" indent="0" algn="l">
              <a:lnSpc>
                <a:spcPts val="17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700"/>
              </a:lnSpc>
              <a:spcAft>
                <a:spcPts val="0"/>
              </a:spcAft>
            </a:pPr>
            <a:r>
              <a:rPr lang="nl-NL" sz="1400" i="1" spc="155">
                <a:solidFill>
                  <a:srgbClr val="005171"/>
                </a:solidFill>
                <a:latin typeface="Verdana" panose="02020603050405020304" pitchFamily="2"/>
              </a:rPr>
              <a:t>25 </a:t>
            </a:r>
          </a:p>
        </p:txBody>
      </p:sp>
      <p:sp>
        <p:nvSpPr>
          <p:cNvPr id="121" name="Tijdelijke aanduiding voor tekst 120"/>
          <p:cNvSpPr>
            <a:spLocks noGrp="1"/>
          </p:cNvSpPr>
          <p:nvPr>
            <p:ph type="body" idx="10"/>
          </p:nvPr>
        </p:nvSpPr>
        <p:spPr>
          <a:xfrm>
            <a:off x="8702887" y="3033395"/>
            <a:ext cx="488527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>
            <a:lvl1pPr marL="0" marR="0" indent="0" algn="l">
              <a:lnSpc>
                <a:spcPts val="16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i="1" spc="170">
                <a:solidFill>
                  <a:srgbClr val="005171"/>
                </a:solidFill>
                <a:latin typeface="Verdana" panose="02020603050405020304" pitchFamily="2"/>
              </a:rPr>
              <a:t>80 </a:t>
            </a:r>
          </a:p>
        </p:txBody>
      </p:sp>
      <p:sp>
        <p:nvSpPr>
          <p:cNvPr id="122" name="Tijdelijke aanduiding voor tekst 121"/>
          <p:cNvSpPr>
            <a:spLocks noGrp="1"/>
          </p:cNvSpPr>
          <p:nvPr>
            <p:ph type="body" idx="10"/>
          </p:nvPr>
        </p:nvSpPr>
        <p:spPr>
          <a:xfrm>
            <a:off x="9755294" y="1551940"/>
            <a:ext cx="488527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>
            <a:lvl1pPr marL="0" marR="0" indent="0" algn="l">
              <a:lnSpc>
                <a:spcPts val="16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i="1" spc="180">
                <a:solidFill>
                  <a:srgbClr val="005171"/>
                </a:solidFill>
                <a:latin typeface="Verdana" panose="02020603050405020304" pitchFamily="2"/>
              </a:rPr>
              <a:t>40 </a:t>
            </a:r>
          </a:p>
        </p:txBody>
      </p:sp>
      <p:sp>
        <p:nvSpPr>
          <p:cNvPr id="123" name="Tijdelijke aanduiding voor tekst 122"/>
          <p:cNvSpPr>
            <a:spLocks noGrp="1"/>
          </p:cNvSpPr>
          <p:nvPr>
            <p:ph type="body" idx="10"/>
          </p:nvPr>
        </p:nvSpPr>
        <p:spPr>
          <a:xfrm>
            <a:off x="10572327" y="2890520"/>
            <a:ext cx="475827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>
            <a:lvl1pPr marL="0" marR="0" indent="0" algn="l">
              <a:lnSpc>
                <a:spcPts val="16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600"/>
              </a:lnSpc>
              <a:spcAft>
                <a:spcPts val="0"/>
              </a:spcAft>
            </a:pPr>
            <a:r>
              <a:rPr lang="nl-NL" sz="1400" i="1" spc="155">
                <a:solidFill>
                  <a:srgbClr val="005171"/>
                </a:solidFill>
                <a:latin typeface="Verdana" panose="02020603050405020304" pitchFamily="2"/>
              </a:rPr>
              <a:t>35 </a:t>
            </a:r>
          </a:p>
        </p:txBody>
      </p:sp>
      <p:sp>
        <p:nvSpPr>
          <p:cNvPr id="124" name="Tijdelijke aanduiding voor tekst 123"/>
          <p:cNvSpPr>
            <a:spLocks noGrp="1"/>
          </p:cNvSpPr>
          <p:nvPr>
            <p:ph type="body" idx="10"/>
          </p:nvPr>
        </p:nvSpPr>
        <p:spPr>
          <a:xfrm>
            <a:off x="557107" y="899161"/>
            <a:ext cx="5181600" cy="29444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84885" rIns="0" bIns="0" anchor="t"/>
          <a:lstStyle>
            <a:lvl1pPr marL="91440" marR="0" indent="0" algn="just">
              <a:lnSpc>
                <a:spcPts val="2600"/>
              </a:lnSpc>
              <a:spcBef>
                <a:spcPts val="1415"/>
              </a:spcBef>
              <a:spcAft>
                <a:spcPts val="2070"/>
              </a:spcAft>
              <a:buFont typeface="Verdana"/>
              <a:buChar char="l"/>
              <a:defRPr/>
            </a:lvl1pPr>
          </a:lstStyle>
          <a:p>
            <a:pPr marL="91440" marR="0" indent="0" algn="just">
              <a:lnSpc>
                <a:spcPts val="2600"/>
              </a:lnSpc>
              <a:spcAft>
                <a:spcPts val="0"/>
              </a:spcAft>
            </a:pPr>
            <a:r>
              <a:rPr lang="nl-NL" sz="2950" spc="0">
                <a:solidFill>
                  <a:srgbClr val="005171"/>
                </a:solidFill>
                <a:latin typeface="Lucida Console" panose="02020603050405020304"/>
              </a:rPr>
              <a:t> </a:t>
            </a:r>
            <a:r>
              <a:rPr lang="nl-NL" sz="2150" spc="0">
                <a:solidFill>
                  <a:srgbClr val="005171"/>
                </a:solidFill>
                <a:latin typeface="Verdana" panose="02020603050405020304" pitchFamily="2"/>
              </a:rPr>
              <a:t>OV </a:t>
            </a:r>
          </a:p>
          <a:p>
            <a:pPr marL="822960" marR="0" indent="274320" algn="just">
              <a:lnSpc>
                <a:spcPts val="2400"/>
              </a:lnSpc>
              <a:spcBef>
                <a:spcPts val="795"/>
              </a:spcBef>
              <a:spcAft>
                <a:spcPts val="0"/>
              </a:spcAft>
              <a:buFont typeface="Verdana"/>
              <a:buChar char="l"/>
            </a:pPr>
            <a:r>
              <a:rPr lang="nl-NL" sz="1950" spc="10">
                <a:solidFill>
                  <a:srgbClr val="005171"/>
                </a:solidFill>
                <a:latin typeface="Verdana" panose="02020603050405020304" pitchFamily="2"/>
              </a:rPr>
              <a:t>Autonome busjes </a:t>
            </a:r>
          </a:p>
          <a:p>
            <a:pPr marL="822960" marR="0" indent="274320" algn="just">
              <a:lnSpc>
                <a:spcPts val="2400"/>
              </a:lnSpc>
              <a:spcBef>
                <a:spcPts val="1155"/>
              </a:spcBef>
              <a:spcAft>
                <a:spcPts val="0"/>
              </a:spcAft>
              <a:buFont typeface="Verdana"/>
              <a:buChar char="l"/>
            </a:pPr>
            <a:r>
              <a:rPr lang="nl-NL" sz="1950" spc="0">
                <a:solidFill>
                  <a:srgbClr val="005171"/>
                </a:solidFill>
                <a:latin typeface="Verdana" panose="02020603050405020304" pitchFamily="2"/>
              </a:rPr>
              <a:t>Snelbuslijnen </a:t>
            </a:r>
          </a:p>
          <a:p>
            <a:pPr marL="91440" marR="0" indent="0" algn="just">
              <a:lnSpc>
                <a:spcPts val="2600"/>
              </a:lnSpc>
              <a:spcBef>
                <a:spcPts val="1415"/>
              </a:spcBef>
              <a:spcAft>
                <a:spcPts val="2070"/>
              </a:spcAft>
            </a:pPr>
            <a:r>
              <a:rPr lang="nl-NL" sz="2950" spc="0">
                <a:solidFill>
                  <a:srgbClr val="005171"/>
                </a:solidFill>
                <a:latin typeface="Lucida Console" panose="02020603050405020304"/>
              </a:rPr>
              <a:t> </a:t>
            </a:r>
            <a:r>
              <a:rPr lang="nl-NL" sz="2150" spc="0">
                <a:solidFill>
                  <a:srgbClr val="005171"/>
                </a:solidFill>
                <a:latin typeface="Verdana" panose="02020603050405020304" pitchFamily="2"/>
              </a:rPr>
              <a:t>Innovatieve woonvormen </a:t>
            </a:r>
          </a:p>
        </p:txBody>
      </p:sp>
      <p:sp>
        <p:nvSpPr>
          <p:cNvPr id="127" name="Tijdelijke aanduiding voor tekst 126"/>
          <p:cNvSpPr>
            <a:spLocks noGrp="1"/>
          </p:cNvSpPr>
          <p:nvPr>
            <p:ph type="body" idx="10"/>
          </p:nvPr>
        </p:nvSpPr>
        <p:spPr>
          <a:xfrm>
            <a:off x="557107" y="5934711"/>
            <a:ext cx="518160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411480" marR="0" indent="0" algn="l">
              <a:lnSpc>
                <a:spcPts val="1400"/>
              </a:lnSpc>
              <a:spcAft>
                <a:spcPts val="0"/>
              </a:spcAft>
              <a:defRPr/>
            </a:lvl1pPr>
          </a:lstStyle>
          <a:p>
            <a:pPr marL="411480" marR="0" indent="0" algn="l">
              <a:lnSpc>
                <a:spcPts val="1400"/>
              </a:lnSpc>
              <a:spcAft>
                <a:spcPts val="0"/>
              </a:spcAft>
            </a:pPr>
            <a:r>
              <a:rPr lang="nl-NL" sz="1400" i="1" spc="0">
                <a:solidFill>
                  <a:srgbClr val="005171"/>
                </a:solidFill>
                <a:latin typeface="Verdana" panose="02020603050405020304" pitchFamily="2"/>
              </a:rPr>
              <a:t>Dintelse Gorzen met Tiny Woonboten </a:t>
            </a:r>
          </a:p>
        </p:txBody>
      </p:sp>
      <p:sp>
        <p:nvSpPr>
          <p:cNvPr id="130" name="Tijdelijke aanduiding voor tekst 129"/>
          <p:cNvSpPr>
            <a:spLocks noGrp="1"/>
          </p:cNvSpPr>
          <p:nvPr>
            <p:ph type="body" idx="10"/>
          </p:nvPr>
        </p:nvSpPr>
        <p:spPr>
          <a:xfrm>
            <a:off x="11677228" y="6370956"/>
            <a:ext cx="334433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>
            <a:lvl1pPr marL="0" marR="0" indent="0" algn="l">
              <a:lnSpc>
                <a:spcPts val="10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00" spc="60">
                <a:solidFill>
                  <a:srgbClr val="005171"/>
                </a:solidFill>
                <a:latin typeface="Verdana" panose="02020603050405020304" pitchFamily="2"/>
              </a:rPr>
              <a:t>15 </a:t>
            </a:r>
          </a:p>
        </p:txBody>
      </p:sp>
    </p:spTree>
    <p:extLst>
      <p:ext uri="{BB962C8B-B14F-4D97-AF65-F5344CB8AC3E}">
        <p14:creationId xmlns:p14="http://schemas.microsoft.com/office/powerpoint/2010/main" val="20647723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jdelijke aanduiding voor tekst 175"/>
          <p:cNvSpPr>
            <a:spLocks noGrp="1"/>
          </p:cNvSpPr>
          <p:nvPr>
            <p:ph type="body" idx="10"/>
          </p:nvPr>
        </p:nvSpPr>
        <p:spPr>
          <a:xfrm>
            <a:off x="504614" y="215900"/>
            <a:ext cx="11454553" cy="11239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>
            <a:normAutofit fontScale="85000"/>
          </a:bodyPr>
          <a:lstStyle>
            <a:lvl1pPr marL="137160" marR="0" indent="0" algn="l">
              <a:lnSpc>
                <a:spcPts val="3500"/>
              </a:lnSpc>
              <a:spcBef>
                <a:spcPts val="475"/>
              </a:spcBef>
              <a:spcAft>
                <a:spcPts val="1050"/>
              </a:spcAft>
              <a:defRPr/>
            </a:lvl1pPr>
          </a:lstStyle>
          <a:p>
            <a:pPr marL="13716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b="1" spc="125">
                <a:solidFill>
                  <a:srgbClr val="005171"/>
                </a:solidFill>
                <a:latin typeface="Verdana" panose="02020603050405020304" pitchFamily="2"/>
              </a:rPr>
              <a:t>Gemeente Steenbergen: een zee van rust </a:t>
            </a:r>
          </a:p>
          <a:p>
            <a:pPr marL="137160" marR="0" indent="0" algn="l">
              <a:lnSpc>
                <a:spcPts val="3500"/>
              </a:lnSpc>
              <a:spcBef>
                <a:spcPts val="475"/>
              </a:spcBef>
              <a:spcAft>
                <a:spcPts val="1050"/>
              </a:spcAft>
            </a:pPr>
            <a:r>
              <a:rPr lang="nl-NL" sz="2950" b="1" spc="60">
                <a:solidFill>
                  <a:srgbClr val="005171"/>
                </a:solidFill>
                <a:latin typeface="Verdana" panose="02020603050405020304" pitchFamily="2"/>
              </a:rPr>
              <a:t>en innovatie </a:t>
            </a:r>
          </a:p>
        </p:txBody>
      </p:sp>
      <p:sp>
        <p:nvSpPr>
          <p:cNvPr id="177" name="Tijdelijke aanduiding voor tekst 176"/>
          <p:cNvSpPr>
            <a:spLocks noGrp="1"/>
          </p:cNvSpPr>
          <p:nvPr>
            <p:ph type="body" idx="10"/>
          </p:nvPr>
        </p:nvSpPr>
        <p:spPr>
          <a:xfrm>
            <a:off x="504614" y="1339851"/>
            <a:ext cx="11454553" cy="1933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26060" rIns="0" bIns="0" anchor="t">
            <a:normAutofit fontScale="85000"/>
          </a:bodyPr>
          <a:lstStyle>
            <a:lvl1pPr marL="137160" marR="0" indent="0" algn="l">
              <a:lnSpc>
                <a:spcPts val="2000"/>
              </a:lnSpc>
              <a:spcAft>
                <a:spcPts val="11370"/>
              </a:spcAft>
              <a:defRPr/>
            </a:lvl1pPr>
          </a:lstStyle>
          <a:p>
            <a:pPr marL="137160" marR="0" indent="0" algn="l">
              <a:lnSpc>
                <a:spcPts val="2000"/>
              </a:lnSpc>
              <a:spcAft>
                <a:spcPts val="11370"/>
              </a:spcAft>
            </a:pPr>
            <a:r>
              <a:rPr lang="nl-NL" sz="1650" b="1" spc="55">
                <a:solidFill>
                  <a:srgbClr val="005171"/>
                </a:solidFill>
                <a:latin typeface="Verdana" panose="02020603050405020304" pitchFamily="2"/>
              </a:rPr>
              <a:t>21/06/2019 </a:t>
            </a:r>
          </a:p>
        </p:txBody>
      </p:sp>
    </p:spTree>
    <p:extLst>
      <p:ext uri="{BB962C8B-B14F-4D97-AF65-F5344CB8AC3E}">
        <p14:creationId xmlns:p14="http://schemas.microsoft.com/office/powerpoint/2010/main" val="461864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jdelijke aanduiding voor tekst 220"/>
          <p:cNvSpPr>
            <a:spLocks noGrp="1"/>
          </p:cNvSpPr>
          <p:nvPr>
            <p:ph type="body" idx="10"/>
          </p:nvPr>
        </p:nvSpPr>
        <p:spPr>
          <a:xfrm>
            <a:off x="727287" y="323216"/>
            <a:ext cx="4864947" cy="3714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29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2900"/>
              </a:lnSpc>
              <a:spcAft>
                <a:spcPts val="0"/>
              </a:spcAft>
            </a:pPr>
            <a:r>
              <a:rPr lang="nl-NL" sz="2950" spc="-45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222" name="Tijdelijke aanduiding voor tekst 221"/>
          <p:cNvSpPr>
            <a:spLocks noGrp="1"/>
          </p:cNvSpPr>
          <p:nvPr>
            <p:ph type="body" idx="10"/>
          </p:nvPr>
        </p:nvSpPr>
        <p:spPr>
          <a:xfrm>
            <a:off x="715433" y="887095"/>
            <a:ext cx="6299200" cy="2984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23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nl-NL" sz="2350" spc="-5">
                <a:solidFill>
                  <a:srgbClr val="005171"/>
                </a:solidFill>
                <a:latin typeface="Verdana" panose="02020603050405020304" pitchFamily="2"/>
              </a:rPr>
              <a:t>Huidige en toekomstige natuur </a:t>
            </a:r>
          </a:p>
        </p:txBody>
      </p:sp>
      <p:sp>
        <p:nvSpPr>
          <p:cNvPr id="223" name="Tijdelijke aanduiding voor tekst 222"/>
          <p:cNvSpPr>
            <a:spLocks noGrp="1"/>
          </p:cNvSpPr>
          <p:nvPr>
            <p:ph type="body" idx="10"/>
          </p:nvPr>
        </p:nvSpPr>
        <p:spPr>
          <a:xfrm>
            <a:off x="706967" y="1639570"/>
            <a:ext cx="9692640" cy="11188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1554480" marR="0" indent="320040" algn="l">
              <a:lnSpc>
                <a:spcPts val="2100"/>
              </a:lnSpc>
              <a:spcBef>
                <a:spcPts val="1385"/>
              </a:spcBef>
              <a:spcAft>
                <a:spcPts val="0"/>
              </a:spcAft>
              <a:buFont typeface="Verdana"/>
              <a:buChar char="l"/>
              <a:defRPr/>
            </a:lvl1pPr>
          </a:lstStyle>
          <a:p>
            <a:pPr marL="0" marR="0" indent="0" algn="l">
              <a:lnSpc>
                <a:spcPts val="1900"/>
              </a:lnSpc>
              <a:spcAft>
                <a:spcPts val="0"/>
              </a:spcAft>
            </a:pPr>
            <a:r>
              <a:rPr lang="nl-NL" sz="2350" spc="-5">
                <a:solidFill>
                  <a:srgbClr val="005171"/>
                </a:solidFill>
                <a:latin typeface="Lucida Console" panose="02020603050405020304"/>
              </a:rPr>
              <a:t> </a:t>
            </a:r>
            <a:r>
              <a:rPr lang="nl-NL" sz="1750" spc="0">
                <a:solidFill>
                  <a:srgbClr val="005171"/>
                </a:solidFill>
                <a:latin typeface="Verdana" panose="02020603050405020304" pitchFamily="2"/>
              </a:rPr>
              <a:t>Lokaal: </a:t>
            </a:r>
          </a:p>
          <a:p>
            <a:pPr marL="685800" marR="0" indent="274320" algn="l">
              <a:lnSpc>
                <a:spcPts val="2100"/>
              </a:lnSpc>
              <a:spcBef>
                <a:spcPts val="1275"/>
              </a:spcBef>
              <a:spcAft>
                <a:spcPts val="0"/>
              </a:spcAft>
              <a:buFont typeface="Verdana"/>
              <a:buChar char="l"/>
            </a:pPr>
            <a:r>
              <a:rPr lang="nl-NL" sz="1750" spc="-30">
                <a:solidFill>
                  <a:srgbClr val="005171"/>
                </a:solidFill>
                <a:latin typeface="Verdana" panose="02020603050405020304" pitchFamily="2"/>
              </a:rPr>
              <a:t>Ontwikkeling gebaseerd op laag-dynamische systemen </a:t>
            </a:r>
          </a:p>
          <a:p>
            <a:pPr marL="1554480" marR="0" indent="320040" algn="l">
              <a:lnSpc>
                <a:spcPts val="2100"/>
              </a:lnSpc>
              <a:spcBef>
                <a:spcPts val="1385"/>
              </a:spcBef>
              <a:spcAft>
                <a:spcPts val="0"/>
              </a:spcAft>
              <a:buFont typeface="Verdana"/>
              <a:buChar char="l"/>
            </a:pPr>
            <a:r>
              <a:rPr lang="nl-NL" sz="1750" spc="-20">
                <a:solidFill>
                  <a:srgbClr val="005171"/>
                </a:solidFill>
                <a:latin typeface="Verdana" panose="02020603050405020304" pitchFamily="2"/>
              </a:rPr>
              <a:t>Kreken zijn het fundament </a:t>
            </a:r>
          </a:p>
        </p:txBody>
      </p:sp>
      <p:sp>
        <p:nvSpPr>
          <p:cNvPr id="224" name="Tijdelijke aanduiding voor tekst 223"/>
          <p:cNvSpPr>
            <a:spLocks noGrp="1"/>
          </p:cNvSpPr>
          <p:nvPr>
            <p:ph type="body" idx="10"/>
          </p:nvPr>
        </p:nvSpPr>
        <p:spPr>
          <a:xfrm>
            <a:off x="2783840" y="2758440"/>
            <a:ext cx="2406227" cy="4025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54940" rIns="0" bIns="0" anchor="t"/>
          <a:lstStyle>
            <a:lvl1pPr marL="0" marR="0" indent="320040" algn="l">
              <a:lnSpc>
                <a:spcPts val="1900"/>
              </a:lnSpc>
              <a:spcAft>
                <a:spcPts val="0"/>
              </a:spcAft>
              <a:buFont typeface="Verdana"/>
              <a:buChar char="l"/>
              <a:defRPr/>
            </a:lvl1pPr>
          </a:lstStyle>
          <a:p>
            <a:pPr marL="0" marR="0" indent="320040" algn="l">
              <a:lnSpc>
                <a:spcPts val="1900"/>
              </a:lnSpc>
              <a:spcAft>
                <a:spcPts val="0"/>
              </a:spcAft>
              <a:buFont typeface="Verdana"/>
              <a:buChar char="l"/>
            </a:pPr>
            <a:r>
              <a:rPr lang="nl-NL" sz="1750" spc="-70">
                <a:solidFill>
                  <a:srgbClr val="005171"/>
                </a:solidFill>
                <a:latin typeface="Verdana" panose="02020603050405020304" pitchFamily="2"/>
              </a:rPr>
              <a:t>Groene cirkel </a:t>
            </a:r>
          </a:p>
        </p:txBody>
      </p:sp>
      <p:sp>
        <p:nvSpPr>
          <p:cNvPr id="225" name="Tijdelijke aanduiding voor tekst 224"/>
          <p:cNvSpPr>
            <a:spLocks noGrp="1"/>
          </p:cNvSpPr>
          <p:nvPr>
            <p:ph type="body" idx="10"/>
          </p:nvPr>
        </p:nvSpPr>
        <p:spPr>
          <a:xfrm>
            <a:off x="11665374" y="6400800"/>
            <a:ext cx="346287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7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100">
                <a:solidFill>
                  <a:srgbClr val="005171"/>
                </a:solidFill>
                <a:latin typeface="Verdana" panose="02020603050405020304" pitchFamily="2"/>
              </a:rPr>
              <a:t>25 </a:t>
            </a:r>
          </a:p>
        </p:txBody>
      </p:sp>
    </p:spTree>
    <p:extLst>
      <p:ext uri="{BB962C8B-B14F-4D97-AF65-F5344CB8AC3E}">
        <p14:creationId xmlns:p14="http://schemas.microsoft.com/office/powerpoint/2010/main" val="20405637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jdelijke aanduiding voor tekst 227"/>
          <p:cNvSpPr>
            <a:spLocks noGrp="1"/>
          </p:cNvSpPr>
          <p:nvPr>
            <p:ph type="body" idx="10"/>
          </p:nvPr>
        </p:nvSpPr>
        <p:spPr>
          <a:xfrm>
            <a:off x="515620" y="215900"/>
            <a:ext cx="11458787" cy="11531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>
            <a:lvl1pPr marL="137160" marR="0" indent="0" algn="l">
              <a:lnSpc>
                <a:spcPts val="2800"/>
              </a:lnSpc>
              <a:spcBef>
                <a:spcPts val="1040"/>
              </a:spcBef>
              <a:spcAft>
                <a:spcPts val="1415"/>
              </a:spcAft>
              <a:defRPr/>
            </a:lvl1pPr>
          </a:lstStyle>
          <a:p>
            <a:pPr marL="13716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spc="0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  <a:p>
            <a:pPr marL="137160" marR="0" indent="0" algn="l">
              <a:lnSpc>
                <a:spcPts val="2800"/>
              </a:lnSpc>
              <a:spcBef>
                <a:spcPts val="1040"/>
              </a:spcBef>
              <a:spcAft>
                <a:spcPts val="1415"/>
              </a:spcAft>
            </a:pPr>
            <a:r>
              <a:rPr lang="nl-NL" sz="2350" spc="20">
                <a:solidFill>
                  <a:srgbClr val="005171"/>
                </a:solidFill>
                <a:latin typeface="Verdana" panose="02020603050405020304" pitchFamily="2"/>
              </a:rPr>
              <a:t>Huidige en toekomstige natuur </a:t>
            </a:r>
          </a:p>
        </p:txBody>
      </p:sp>
      <p:sp>
        <p:nvSpPr>
          <p:cNvPr id="229" name="Tijdelijke aanduiding voor tekst 228"/>
          <p:cNvSpPr>
            <a:spLocks noGrp="1"/>
          </p:cNvSpPr>
          <p:nvPr>
            <p:ph type="body" idx="10"/>
          </p:nvPr>
        </p:nvSpPr>
        <p:spPr>
          <a:xfrm>
            <a:off x="515620" y="1369060"/>
            <a:ext cx="11458787" cy="6210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40665" rIns="0" bIns="0" anchor="t"/>
          <a:lstStyle>
            <a:lvl1pPr marL="137160" marR="0" indent="0" algn="l">
              <a:lnSpc>
                <a:spcPts val="2100"/>
              </a:lnSpc>
              <a:spcAft>
                <a:spcPts val="820"/>
              </a:spcAft>
              <a:defRPr/>
            </a:lvl1pPr>
          </a:lstStyle>
          <a:p>
            <a:pPr marL="137160" marR="0" indent="0" algn="l">
              <a:lnSpc>
                <a:spcPts val="2100"/>
              </a:lnSpc>
              <a:spcAft>
                <a:spcPts val="820"/>
              </a:spcAft>
            </a:pPr>
            <a:r>
              <a:rPr lang="nl-NL" sz="2350" spc="-10">
                <a:solidFill>
                  <a:srgbClr val="005171"/>
                </a:solidFill>
                <a:latin typeface="Lucida Console" panose="02020603050405020304"/>
              </a:rPr>
              <a:t> </a:t>
            </a:r>
            <a:r>
              <a:rPr lang="nl-NL" sz="1750" spc="-5">
                <a:solidFill>
                  <a:srgbClr val="005171"/>
                </a:solidFill>
                <a:latin typeface="Verdana" panose="02020603050405020304" pitchFamily="2"/>
              </a:rPr>
              <a:t>Regionaal: </a:t>
            </a:r>
          </a:p>
        </p:txBody>
      </p:sp>
      <p:sp>
        <p:nvSpPr>
          <p:cNvPr id="232" name="Tijdelijke aanduiding voor tekst 231"/>
          <p:cNvSpPr>
            <a:spLocks noGrp="1"/>
          </p:cNvSpPr>
          <p:nvPr>
            <p:ph type="body" idx="10"/>
          </p:nvPr>
        </p:nvSpPr>
        <p:spPr>
          <a:xfrm>
            <a:off x="1634067" y="2084705"/>
            <a:ext cx="3145367" cy="5029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274320" marR="0" indent="0" algn="l">
              <a:lnSpc>
                <a:spcPts val="1700"/>
              </a:lnSpc>
              <a:spcBef>
                <a:spcPts val="365"/>
              </a:spcBef>
              <a:spcAft>
                <a:spcPts val="0"/>
              </a:spcAft>
              <a:buFont typeface="Verdana"/>
              <a:buChar char="l"/>
              <a:defRPr/>
            </a:lvl1pPr>
          </a:lstStyle>
          <a:p>
            <a:pPr marL="0" marR="0" indent="274320" algn="l">
              <a:lnSpc>
                <a:spcPts val="1800"/>
              </a:lnSpc>
              <a:spcAft>
                <a:spcPts val="0"/>
              </a:spcAft>
              <a:buFont typeface="Verdana"/>
              <a:buChar char="l"/>
            </a:pPr>
            <a:r>
              <a:rPr lang="nl-NL" sz="1750" spc="-60">
                <a:solidFill>
                  <a:srgbClr val="005171"/>
                </a:solidFill>
                <a:latin typeface="Verdana" panose="02020603050405020304" pitchFamily="2"/>
              </a:rPr>
              <a:t>Het verbinden van </a:t>
            </a:r>
          </a:p>
          <a:p>
            <a:pPr marL="274320" marR="0" indent="0" algn="l">
              <a:lnSpc>
                <a:spcPts val="1700"/>
              </a:lnSpc>
              <a:spcBef>
                <a:spcPts val="365"/>
              </a:spcBef>
              <a:spcAft>
                <a:spcPts val="0"/>
              </a:spcAft>
            </a:pPr>
            <a:r>
              <a:rPr lang="nl-NL" sz="1750" spc="-25">
                <a:solidFill>
                  <a:srgbClr val="005171"/>
                </a:solidFill>
                <a:latin typeface="Verdana" panose="02020603050405020304" pitchFamily="2"/>
              </a:rPr>
              <a:t>natuur </a:t>
            </a:r>
          </a:p>
        </p:txBody>
      </p:sp>
      <p:sp>
        <p:nvSpPr>
          <p:cNvPr id="233" name="Tijdelijke aanduiding voor tekst 232"/>
          <p:cNvSpPr>
            <a:spLocks noGrp="1"/>
          </p:cNvSpPr>
          <p:nvPr>
            <p:ph type="body" idx="10"/>
          </p:nvPr>
        </p:nvSpPr>
        <p:spPr>
          <a:xfrm>
            <a:off x="2783840" y="2853055"/>
            <a:ext cx="2040467" cy="816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274320" marR="0" indent="0" algn="l">
              <a:lnSpc>
                <a:spcPts val="1800"/>
              </a:lnSpc>
              <a:spcBef>
                <a:spcPts val="390"/>
              </a:spcBef>
              <a:spcAft>
                <a:spcPts val="0"/>
              </a:spcAft>
              <a:buFont typeface="Verdana"/>
              <a:buChar char="l"/>
              <a:defRPr/>
            </a:lvl1pPr>
          </a:lstStyle>
          <a:p>
            <a:pPr marL="0" marR="0" indent="274320" algn="l">
              <a:lnSpc>
                <a:spcPts val="1700"/>
              </a:lnSpc>
              <a:spcAft>
                <a:spcPts val="0"/>
              </a:spcAft>
              <a:buFont typeface="Verdana"/>
              <a:buChar char="l"/>
            </a:pPr>
            <a:r>
              <a:rPr lang="nl-NL" sz="1750" spc="-55">
                <a:solidFill>
                  <a:srgbClr val="005171"/>
                </a:solidFill>
                <a:latin typeface="Verdana" panose="02020603050405020304" pitchFamily="2"/>
              </a:rPr>
              <a:t>Extensieve </a:t>
            </a:r>
          </a:p>
          <a:p>
            <a:pPr marL="274320" marR="0" indent="0" algn="l">
              <a:lnSpc>
                <a:spcPts val="2100"/>
              </a:lnSpc>
              <a:spcBef>
                <a:spcPts val="365"/>
              </a:spcBef>
              <a:spcAft>
                <a:spcPts val="0"/>
              </a:spcAft>
            </a:pPr>
            <a:r>
              <a:rPr lang="nl-NL" sz="1750" spc="-35">
                <a:solidFill>
                  <a:srgbClr val="005171"/>
                </a:solidFill>
                <a:latin typeface="Verdana" panose="02020603050405020304" pitchFamily="2"/>
              </a:rPr>
              <a:t>Landbouw </a:t>
            </a:r>
          </a:p>
          <a:p>
            <a:pPr marL="274320" marR="0" indent="0" algn="l">
              <a:lnSpc>
                <a:spcPts val="1800"/>
              </a:lnSpc>
              <a:spcBef>
                <a:spcPts val="390"/>
              </a:spcBef>
              <a:spcAft>
                <a:spcPts val="0"/>
              </a:spcAft>
            </a:pPr>
            <a:r>
              <a:rPr lang="nl-NL" sz="1750" spc="-35">
                <a:solidFill>
                  <a:srgbClr val="005171"/>
                </a:solidFill>
                <a:latin typeface="Verdana" panose="02020603050405020304" pitchFamily="2"/>
              </a:rPr>
              <a:t>of veeteelt </a:t>
            </a:r>
          </a:p>
        </p:txBody>
      </p:sp>
      <p:sp>
        <p:nvSpPr>
          <p:cNvPr id="234" name="Tijdelijke aanduiding voor tekst 233"/>
          <p:cNvSpPr>
            <a:spLocks noGrp="1"/>
          </p:cNvSpPr>
          <p:nvPr>
            <p:ph type="body" idx="10"/>
          </p:nvPr>
        </p:nvSpPr>
        <p:spPr>
          <a:xfrm>
            <a:off x="11665374" y="6370956"/>
            <a:ext cx="309033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>
            <a:lvl1pPr marL="0" marR="0" indent="0" algn="r">
              <a:lnSpc>
                <a:spcPts val="1000"/>
              </a:lnSpc>
              <a:spcAft>
                <a:spcPts val="0"/>
              </a:spcAft>
              <a:defRPr/>
            </a:lvl1pPr>
          </a:lstStyle>
          <a:p>
            <a:pPr marL="0" marR="0" indent="0" algn="r">
              <a:lnSpc>
                <a:spcPts val="1000"/>
              </a:lnSpc>
              <a:spcAft>
                <a:spcPts val="0"/>
              </a:spcAft>
            </a:pPr>
            <a:r>
              <a:rPr lang="nl-NL" sz="900" spc="30">
                <a:solidFill>
                  <a:srgbClr val="005171"/>
                </a:solidFill>
                <a:latin typeface="Verdana" panose="02020603050405020304" pitchFamily="2"/>
              </a:rPr>
              <a:t>26 </a:t>
            </a:r>
          </a:p>
        </p:txBody>
      </p:sp>
    </p:spTree>
    <p:extLst>
      <p:ext uri="{BB962C8B-B14F-4D97-AF65-F5344CB8AC3E}">
        <p14:creationId xmlns:p14="http://schemas.microsoft.com/office/powerpoint/2010/main" val="37289488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jdelijke aanduiding voor tekst 263"/>
          <p:cNvSpPr>
            <a:spLocks noGrp="1"/>
          </p:cNvSpPr>
          <p:nvPr>
            <p:ph type="body" idx="10"/>
          </p:nvPr>
        </p:nvSpPr>
        <p:spPr>
          <a:xfrm>
            <a:off x="557107" y="215901"/>
            <a:ext cx="11446933" cy="10191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>
            <a:lvl1pPr marL="91440" marR="0" indent="0" algn="l">
              <a:lnSpc>
                <a:spcPts val="2800"/>
              </a:lnSpc>
              <a:spcBef>
                <a:spcPts val="1045"/>
              </a:spcBef>
              <a:spcAft>
                <a:spcPts val="410"/>
              </a:spcAft>
              <a:defRPr/>
            </a:lvl1pPr>
          </a:lstStyle>
          <a:p>
            <a:pPr marL="9144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spc="-15">
                <a:solidFill>
                  <a:srgbClr val="005171"/>
                </a:solidFill>
                <a:latin typeface="Verdana" panose="02020603050405020304" pitchFamily="2"/>
              </a:rPr>
              <a:t>Wonen &amp; Werken </a:t>
            </a:r>
          </a:p>
          <a:p>
            <a:pPr marL="91440" marR="0" indent="0" algn="l">
              <a:lnSpc>
                <a:spcPts val="2800"/>
              </a:lnSpc>
              <a:spcBef>
                <a:spcPts val="1045"/>
              </a:spcBef>
              <a:spcAft>
                <a:spcPts val="410"/>
              </a:spcAft>
            </a:pPr>
            <a:r>
              <a:rPr lang="nl-NL" sz="2350" spc="0">
                <a:solidFill>
                  <a:srgbClr val="005171"/>
                </a:solidFill>
                <a:latin typeface="Verdana" panose="02020603050405020304" pitchFamily="2"/>
              </a:rPr>
              <a:t>Vergrijzing </a:t>
            </a:r>
          </a:p>
        </p:txBody>
      </p:sp>
      <p:sp>
        <p:nvSpPr>
          <p:cNvPr id="267" name="Tijdelijke aanduiding voor tekst 266"/>
          <p:cNvSpPr>
            <a:spLocks noGrp="1"/>
          </p:cNvSpPr>
          <p:nvPr>
            <p:ph type="body" idx="10"/>
          </p:nvPr>
        </p:nvSpPr>
        <p:spPr>
          <a:xfrm>
            <a:off x="706967" y="1409701"/>
            <a:ext cx="3869267" cy="22155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228600" algn="just">
              <a:lnSpc>
                <a:spcPts val="2800"/>
              </a:lnSpc>
              <a:spcBef>
                <a:spcPts val="1165"/>
              </a:spcBef>
              <a:spcAft>
                <a:spcPts val="350"/>
              </a:spcAft>
              <a:buFont typeface="Verdana"/>
              <a:buChar char="·"/>
              <a:defRPr/>
            </a:lvl1pPr>
          </a:lstStyle>
          <a:p>
            <a:pPr marL="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1750" spc="-25">
                <a:solidFill>
                  <a:srgbClr val="005171"/>
                </a:solidFill>
                <a:latin typeface="Verdana" panose="02020603050405020304" pitchFamily="2"/>
              </a:rPr>
              <a:t>Neemt toe met 25.9%</a:t>
            </a:r>
            <a:r>
              <a:rPr lang="nl-NL" sz="1750" spc="-25" baseline="30000">
                <a:solidFill>
                  <a:srgbClr val="005171"/>
                </a:solidFill>
                <a:latin typeface="Verdana" panose="02020603050405020304" pitchFamily="2"/>
              </a:rPr>
              <a:t>4</a:t>
            </a:r>
          </a:p>
          <a:p>
            <a:pPr marL="0" marR="0" indent="228600" algn="just">
              <a:lnSpc>
                <a:spcPts val="2100"/>
              </a:lnSpc>
              <a:spcBef>
                <a:spcPts val="1275"/>
              </a:spcBef>
              <a:spcAft>
                <a:spcPts val="0"/>
              </a:spcAft>
              <a:buFont typeface="Verdana"/>
              <a:buChar char="·"/>
            </a:pPr>
            <a:r>
              <a:rPr lang="nl-NL" sz="1750" spc="15">
                <a:solidFill>
                  <a:srgbClr val="005171"/>
                </a:solidFill>
                <a:latin typeface="Verdana" panose="02020603050405020304" pitchFamily="2"/>
              </a:rPr>
              <a:t>Aanpassingen </a:t>
            </a:r>
          </a:p>
          <a:p>
            <a:pPr marL="685800" marR="0" indent="274320" algn="just">
              <a:lnSpc>
                <a:spcPts val="2100"/>
              </a:lnSpc>
              <a:spcBef>
                <a:spcPts val="1385"/>
              </a:spcBef>
              <a:spcAft>
                <a:spcPts val="0"/>
              </a:spcAft>
              <a:buFont typeface="Verdana"/>
              <a:buChar char="l"/>
            </a:pPr>
            <a:r>
              <a:rPr lang="nl-NL" sz="1750" spc="-15">
                <a:solidFill>
                  <a:srgbClr val="005171"/>
                </a:solidFill>
                <a:latin typeface="Verdana" panose="02020603050405020304" pitchFamily="2"/>
              </a:rPr>
              <a:t>Wonen </a:t>
            </a:r>
          </a:p>
          <a:p>
            <a:pPr marL="685800" marR="0" indent="274320" algn="just">
              <a:lnSpc>
                <a:spcPts val="2100"/>
              </a:lnSpc>
              <a:spcBef>
                <a:spcPts val="1385"/>
              </a:spcBef>
              <a:spcAft>
                <a:spcPts val="0"/>
              </a:spcAft>
              <a:buFont typeface="Verdana"/>
              <a:buChar char="l"/>
            </a:pPr>
            <a:r>
              <a:rPr lang="nl-NL" sz="1750" spc="5">
                <a:solidFill>
                  <a:srgbClr val="005171"/>
                </a:solidFill>
                <a:latin typeface="Verdana" panose="02020603050405020304" pitchFamily="2"/>
              </a:rPr>
              <a:t>Voorzieningen </a:t>
            </a:r>
          </a:p>
          <a:p>
            <a:pPr marL="0" marR="0" indent="228600" algn="just">
              <a:lnSpc>
                <a:spcPts val="2800"/>
              </a:lnSpc>
              <a:spcBef>
                <a:spcPts val="1165"/>
              </a:spcBef>
              <a:spcAft>
                <a:spcPts val="350"/>
              </a:spcAft>
              <a:buFont typeface="Verdana"/>
              <a:buChar char="·"/>
            </a:pPr>
            <a:r>
              <a:rPr lang="nl-NL" sz="1750" spc="15">
                <a:solidFill>
                  <a:srgbClr val="005171"/>
                </a:solidFill>
                <a:latin typeface="Verdana" panose="02020603050405020304" pitchFamily="2"/>
              </a:rPr>
              <a:t>Aantrekken jongeren </a:t>
            </a:r>
          </a:p>
        </p:txBody>
      </p:sp>
    </p:spTree>
    <p:extLst>
      <p:ext uri="{BB962C8B-B14F-4D97-AF65-F5344CB8AC3E}">
        <p14:creationId xmlns:p14="http://schemas.microsoft.com/office/powerpoint/2010/main" val="13526962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ijdelijke aanduiding voor tekst 276"/>
          <p:cNvSpPr>
            <a:spLocks noGrp="1"/>
          </p:cNvSpPr>
          <p:nvPr>
            <p:ph type="body" idx="10"/>
          </p:nvPr>
        </p:nvSpPr>
        <p:spPr>
          <a:xfrm>
            <a:off x="0" y="1"/>
            <a:ext cx="12192000" cy="6859905"/>
          </a:xfrm>
          <a:prstGeom prst="rect">
            <a:avLst/>
          </a:prstGeom>
          <a:solidFill>
            <a:srgbClr val="467ACB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280" name="Tijdelijke aanduiding voor tekst 279"/>
          <p:cNvSpPr>
            <a:spLocks noGrp="1"/>
          </p:cNvSpPr>
          <p:nvPr>
            <p:ph type="body" idx="10"/>
          </p:nvPr>
        </p:nvSpPr>
        <p:spPr>
          <a:xfrm>
            <a:off x="522394" y="318771"/>
            <a:ext cx="6208607" cy="5429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1590" rIns="0" bIns="0" anchor="t">
            <a:normAutofit fontScale="85000"/>
          </a:bodyPr>
          <a:lstStyle>
            <a:lvl1pPr marL="0" marR="0" indent="0" algn="l">
              <a:lnSpc>
                <a:spcPts val="3500"/>
              </a:lnSpc>
              <a:spcAft>
                <a:spcPts val="560"/>
              </a:spcAft>
              <a:defRPr/>
            </a:lvl1pPr>
          </a:lstStyle>
          <a:p>
            <a:pPr marL="0" marR="0" indent="0" algn="l">
              <a:lnSpc>
                <a:spcPts val="3500"/>
              </a:lnSpc>
              <a:spcAft>
                <a:spcPts val="560"/>
              </a:spcAft>
            </a:pPr>
            <a:r>
              <a:rPr lang="nl-NL" sz="2950" b="1" spc="65">
                <a:solidFill>
                  <a:srgbClr val="000000"/>
                </a:solidFill>
                <a:latin typeface="Verdana" panose="02020603050405020304" pitchFamily="2"/>
              </a:rPr>
              <a:t>Seniorenpark </a:t>
            </a:r>
            <a:r>
              <a:rPr lang="nl-NL" sz="2900" b="1" spc="65">
                <a:solidFill>
                  <a:srgbClr val="000000"/>
                </a:solidFill>
                <a:latin typeface="Verdana" panose="02020603050405020304" pitchFamily="2"/>
              </a:rPr>
              <a:t>In ‘t </a:t>
            </a:r>
            <a:r>
              <a:rPr lang="nl-NL" sz="2950" b="1" spc="65">
                <a:solidFill>
                  <a:srgbClr val="000000"/>
                </a:solidFill>
                <a:latin typeface="Verdana" panose="02020603050405020304" pitchFamily="2"/>
              </a:rPr>
              <a:t>groen </a:t>
            </a:r>
          </a:p>
        </p:txBody>
      </p:sp>
      <p:sp>
        <p:nvSpPr>
          <p:cNvPr id="281" name="Tijdelijke aanduiding voor tekst 280"/>
          <p:cNvSpPr>
            <a:spLocks noGrp="1"/>
          </p:cNvSpPr>
          <p:nvPr>
            <p:ph type="body" idx="10"/>
          </p:nvPr>
        </p:nvSpPr>
        <p:spPr>
          <a:xfrm>
            <a:off x="11669607" y="6380481"/>
            <a:ext cx="336127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10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850" b="1" spc="70">
                <a:solidFill>
                  <a:srgbClr val="F8FBFC"/>
                </a:solidFill>
                <a:latin typeface="Verdana" panose="02020603050405020304" pitchFamily="2"/>
              </a:rPr>
              <a:t>31 </a:t>
            </a:r>
          </a:p>
        </p:txBody>
      </p:sp>
    </p:spTree>
    <p:extLst>
      <p:ext uri="{BB962C8B-B14F-4D97-AF65-F5344CB8AC3E}">
        <p14:creationId xmlns:p14="http://schemas.microsoft.com/office/powerpoint/2010/main" val="3362100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ijdelijke aanduiding voor tekst 301"/>
          <p:cNvSpPr>
            <a:spLocks noGrp="1"/>
          </p:cNvSpPr>
          <p:nvPr>
            <p:ph type="body" idx="10"/>
          </p:nvPr>
        </p:nvSpPr>
        <p:spPr>
          <a:xfrm>
            <a:off x="11670454" y="6371591"/>
            <a:ext cx="341207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anchor="t"/>
          <a:lstStyle>
            <a:lvl1pPr marL="0" marR="0" indent="0" algn="l">
              <a:lnSpc>
                <a:spcPts val="10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900" spc="95">
                <a:solidFill>
                  <a:srgbClr val="005171"/>
                </a:solidFill>
                <a:latin typeface="Verdana" panose="02020603050405020304" pitchFamily="2"/>
              </a:rPr>
              <a:t>34 </a:t>
            </a:r>
          </a:p>
        </p:txBody>
      </p:sp>
    </p:spTree>
    <p:extLst>
      <p:ext uri="{BB962C8B-B14F-4D97-AF65-F5344CB8AC3E}">
        <p14:creationId xmlns:p14="http://schemas.microsoft.com/office/powerpoint/2010/main" val="3185062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ijdelijke aanduiding voor tekst 337"/>
          <p:cNvSpPr>
            <a:spLocks noGrp="1"/>
          </p:cNvSpPr>
          <p:nvPr>
            <p:ph type="body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A9B1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341" name="Tijdelijke aanduiding voor tekst 340"/>
          <p:cNvSpPr>
            <a:spLocks noGrp="1"/>
          </p:cNvSpPr>
          <p:nvPr>
            <p:ph type="body" idx="10"/>
          </p:nvPr>
        </p:nvSpPr>
        <p:spPr>
          <a:xfrm>
            <a:off x="11669607" y="6379211"/>
            <a:ext cx="343747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10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850" b="1" spc="85">
                <a:solidFill>
                  <a:srgbClr val="F9FCFD"/>
                </a:solidFill>
                <a:latin typeface="Verdana" panose="02020603050405020304" pitchFamily="2"/>
              </a:rPr>
              <a:t>38 </a:t>
            </a:r>
          </a:p>
        </p:txBody>
      </p:sp>
      <p:sp>
        <p:nvSpPr>
          <p:cNvPr id="342" name="Tijdelijke aanduiding voor tekst 341"/>
          <p:cNvSpPr>
            <a:spLocks noGrp="1"/>
          </p:cNvSpPr>
          <p:nvPr>
            <p:ph type="body" idx="10"/>
          </p:nvPr>
        </p:nvSpPr>
        <p:spPr>
          <a:xfrm>
            <a:off x="5779347" y="6156960"/>
            <a:ext cx="4821767" cy="463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>
            <a:normAutofit fontScale="85000"/>
          </a:bodyPr>
          <a:lstStyle>
            <a:lvl1pPr marL="0" marR="0" indent="0" algn="l">
              <a:lnSpc>
                <a:spcPts val="3600"/>
              </a:lnSpc>
              <a:spcAft>
                <a:spcPts val="35"/>
              </a:spcAft>
              <a:defRPr/>
            </a:lvl1pPr>
          </a:lstStyle>
          <a:p>
            <a:pPr marL="0" marR="0" indent="0" algn="l">
              <a:lnSpc>
                <a:spcPts val="3600"/>
              </a:lnSpc>
              <a:spcAft>
                <a:spcPts val="35"/>
              </a:spcAft>
            </a:pPr>
            <a:r>
              <a:rPr lang="nl-NL" sz="2950" b="1" spc="35">
                <a:solidFill>
                  <a:srgbClr val="000000"/>
                </a:solidFill>
                <a:latin typeface="Verdana" panose="02020603050405020304" pitchFamily="2"/>
              </a:rPr>
              <a:t>Overkapte snelweg </a:t>
            </a:r>
          </a:p>
        </p:txBody>
      </p:sp>
    </p:spTree>
    <p:extLst>
      <p:ext uri="{BB962C8B-B14F-4D97-AF65-F5344CB8AC3E}">
        <p14:creationId xmlns:p14="http://schemas.microsoft.com/office/powerpoint/2010/main" val="1597151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659E29-0CC9-CE40-83A0-9C78DAA1B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14F660-7E50-9641-9B39-203E77A43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ECC167A-321F-6A4E-84A0-CEBC2A2F8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8D3BFE1-749E-8D44-A386-6D26EDB4F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96B9-93E3-C949-91EE-8B2C7AE87393}" type="datetimeFigureOut">
              <a:rPr lang="nl-NL" smtClean="0"/>
              <a:t>29-10-2019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51AC039-EBEA-3E44-A7FF-A2CE1C384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9CACFEC-4D65-A84E-9F9B-29ABEB9F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70CEC-ADBD-634A-90D1-4EDDB13E9B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559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ijdelijke aanduiding voor tekst 344"/>
          <p:cNvSpPr>
            <a:spLocks noGrp="1"/>
          </p:cNvSpPr>
          <p:nvPr>
            <p:ph type="body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74CD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348" name="Tijdelijke aanduiding voor tekst 347"/>
          <p:cNvSpPr>
            <a:spLocks noGrp="1"/>
          </p:cNvSpPr>
          <p:nvPr>
            <p:ph type="body" idx="10"/>
          </p:nvPr>
        </p:nvSpPr>
        <p:spPr>
          <a:xfrm>
            <a:off x="701040" y="236220"/>
            <a:ext cx="4827693" cy="463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anchor="t">
            <a:normAutofit fontScale="85000"/>
          </a:bodyPr>
          <a:lstStyle>
            <a:lvl1pPr marL="0" marR="0" indent="0" algn="l">
              <a:lnSpc>
                <a:spcPts val="36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3600"/>
              </a:lnSpc>
              <a:spcAft>
                <a:spcPts val="0"/>
              </a:spcAft>
            </a:pPr>
            <a:r>
              <a:rPr lang="nl-NL" sz="2950" b="1" spc="35">
                <a:solidFill>
                  <a:srgbClr val="000000"/>
                </a:solidFill>
                <a:latin typeface="Verdana" panose="02020603050405020304" pitchFamily="2"/>
              </a:rPr>
              <a:t>Overkapte snelweg </a:t>
            </a:r>
          </a:p>
        </p:txBody>
      </p:sp>
      <p:sp>
        <p:nvSpPr>
          <p:cNvPr id="349" name="Tijdelijke aanduiding voor tekst 348"/>
          <p:cNvSpPr>
            <a:spLocks noGrp="1"/>
          </p:cNvSpPr>
          <p:nvPr>
            <p:ph type="body" idx="10"/>
          </p:nvPr>
        </p:nvSpPr>
        <p:spPr>
          <a:xfrm>
            <a:off x="11669607" y="6379211"/>
            <a:ext cx="343747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10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850" b="1" spc="80">
                <a:solidFill>
                  <a:srgbClr val="F8FDFC"/>
                </a:solidFill>
                <a:latin typeface="Verdana" panose="02020603050405020304" pitchFamily="2"/>
              </a:rPr>
              <a:t>39 </a:t>
            </a:r>
          </a:p>
        </p:txBody>
      </p:sp>
    </p:spTree>
    <p:extLst>
      <p:ext uri="{BB962C8B-B14F-4D97-AF65-F5344CB8AC3E}">
        <p14:creationId xmlns:p14="http://schemas.microsoft.com/office/powerpoint/2010/main" val="32844520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jdelijke aanduiding voor tekst 351"/>
          <p:cNvSpPr>
            <a:spLocks noGrp="1"/>
          </p:cNvSpPr>
          <p:nvPr>
            <p:ph type="body" idx="10"/>
          </p:nvPr>
        </p:nvSpPr>
        <p:spPr>
          <a:xfrm>
            <a:off x="173567" y="1"/>
            <a:ext cx="11964247" cy="6859905"/>
          </a:xfrm>
          <a:prstGeom prst="rect">
            <a:avLst/>
          </a:prstGeom>
          <a:solidFill>
            <a:srgbClr val="FBFCF5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355" name="Tijdelijke aanduiding voor tekst 354"/>
          <p:cNvSpPr>
            <a:spLocks noGrp="1"/>
          </p:cNvSpPr>
          <p:nvPr>
            <p:ph type="body" idx="10"/>
          </p:nvPr>
        </p:nvSpPr>
        <p:spPr>
          <a:xfrm>
            <a:off x="726440" y="236855"/>
            <a:ext cx="3061547" cy="4622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anchor="t">
            <a:normAutofit fontScale="85000"/>
          </a:bodyPr>
          <a:lstStyle>
            <a:lvl1pPr marL="0" marR="0" indent="0" algn="l">
              <a:lnSpc>
                <a:spcPts val="35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3500"/>
              </a:lnSpc>
              <a:spcAft>
                <a:spcPts val="0"/>
              </a:spcAft>
            </a:pPr>
            <a:r>
              <a:rPr lang="nl-NL" sz="2950" b="1" spc="-15">
                <a:solidFill>
                  <a:srgbClr val="000000"/>
                </a:solidFill>
                <a:latin typeface="Verdana" panose="02020603050405020304" pitchFamily="2"/>
              </a:rPr>
              <a:t>Maatregelen </a:t>
            </a:r>
          </a:p>
        </p:txBody>
      </p:sp>
      <p:sp>
        <p:nvSpPr>
          <p:cNvPr id="356" name="Tijdelijke aanduiding voor tekst 355"/>
          <p:cNvSpPr>
            <a:spLocks noGrp="1"/>
          </p:cNvSpPr>
          <p:nvPr>
            <p:ph type="body" idx="10"/>
          </p:nvPr>
        </p:nvSpPr>
        <p:spPr>
          <a:xfrm>
            <a:off x="11663680" y="6381751"/>
            <a:ext cx="352213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" rIns="0" bIns="0" anchor="t"/>
          <a:lstStyle>
            <a:lvl1pPr marL="0" marR="0" indent="0" algn="l">
              <a:lnSpc>
                <a:spcPts val="10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1000"/>
              </a:lnSpc>
              <a:spcAft>
                <a:spcPts val="0"/>
              </a:spcAft>
            </a:pPr>
            <a:r>
              <a:rPr lang="nl-NL" sz="850" b="1" spc="110">
                <a:solidFill>
                  <a:srgbClr val="FBFCF5"/>
                </a:solidFill>
                <a:latin typeface="Verdana" panose="02020603050405020304" pitchFamily="2"/>
              </a:rPr>
              <a:t>40 </a:t>
            </a:r>
          </a:p>
        </p:txBody>
      </p:sp>
    </p:spTree>
    <p:extLst>
      <p:ext uri="{BB962C8B-B14F-4D97-AF65-F5344CB8AC3E}">
        <p14:creationId xmlns:p14="http://schemas.microsoft.com/office/powerpoint/2010/main" val="2552098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ijdelijke aanduiding voor tekst 450"/>
          <p:cNvSpPr>
            <a:spLocks noGrp="1"/>
          </p:cNvSpPr>
          <p:nvPr>
            <p:ph type="body" idx="10"/>
          </p:nvPr>
        </p:nvSpPr>
        <p:spPr>
          <a:xfrm>
            <a:off x="392853" y="215900"/>
            <a:ext cx="11785600" cy="8966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>
            <a:lvl1pPr marL="228600" marR="0" indent="0" algn="l">
              <a:lnSpc>
                <a:spcPts val="3500"/>
              </a:lnSpc>
              <a:spcAft>
                <a:spcPts val="3265"/>
              </a:spcAft>
              <a:defRPr/>
            </a:lvl1pPr>
          </a:lstStyle>
          <a:p>
            <a:pPr marL="228600" marR="0" indent="0" algn="l">
              <a:lnSpc>
                <a:spcPts val="3500"/>
              </a:lnSpc>
              <a:spcAft>
                <a:spcPts val="3265"/>
              </a:spcAft>
            </a:pPr>
            <a:r>
              <a:rPr lang="nl-NL" sz="2950" spc="5">
                <a:solidFill>
                  <a:srgbClr val="005171"/>
                </a:solidFill>
                <a:latin typeface="Verdana" panose="02020603050405020304" pitchFamily="2"/>
              </a:rPr>
              <a:t>Innovatieve landbouw </a:t>
            </a:r>
          </a:p>
        </p:txBody>
      </p:sp>
      <p:sp>
        <p:nvSpPr>
          <p:cNvPr id="452" name="Tijdelijke aanduiding voor tekst 451"/>
          <p:cNvSpPr>
            <a:spLocks noGrp="1"/>
          </p:cNvSpPr>
          <p:nvPr>
            <p:ph type="body" idx="10"/>
          </p:nvPr>
        </p:nvSpPr>
        <p:spPr>
          <a:xfrm>
            <a:off x="577427" y="1112520"/>
            <a:ext cx="3742267" cy="49072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84150" rIns="0" bIns="0" anchor="t"/>
          <a:lstStyle>
            <a:lvl1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16080"/>
              </a:spcAft>
              <a:buFont typeface="Verdana"/>
              <a:buChar char="·"/>
              <a:defRPr/>
            </a:lvl1pPr>
          </a:lstStyle>
          <a:p>
            <a:pPr marL="0" marR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5">
                <a:solidFill>
                  <a:srgbClr val="005171"/>
                </a:solidFill>
                <a:latin typeface="Verdana" panose="02020603050405020304" pitchFamily="2"/>
              </a:rPr>
              <a:t>Big Data (GMO’s)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15">
                <a:solidFill>
                  <a:srgbClr val="005171"/>
                </a:solidFill>
                <a:latin typeface="Verdana" panose="02020603050405020304" pitchFamily="2"/>
              </a:rPr>
              <a:t>Mozaïeklandschap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5">
                <a:solidFill>
                  <a:srgbClr val="005171"/>
                </a:solidFill>
                <a:latin typeface="Verdana" panose="02020603050405020304" pitchFamily="2"/>
              </a:rPr>
              <a:t>Zero waste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0">
                <a:solidFill>
                  <a:srgbClr val="005171"/>
                </a:solidFill>
                <a:latin typeface="Verdana" panose="02020603050405020304" pitchFamily="2"/>
              </a:rPr>
              <a:t>Duurzame energie </a:t>
            </a:r>
          </a:p>
          <a:p>
            <a:pPr marL="0" marR="0" indent="228600" algn="just">
              <a:lnSpc>
                <a:spcPts val="2600"/>
              </a:lnSpc>
              <a:spcBef>
                <a:spcPts val="114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10">
                <a:solidFill>
                  <a:srgbClr val="005171"/>
                </a:solidFill>
                <a:latin typeface="Verdana" panose="02020603050405020304" pitchFamily="2"/>
              </a:rPr>
              <a:t>Hoogopgeleiden </a:t>
            </a:r>
          </a:p>
          <a:p>
            <a:pPr marL="0" marR="0" indent="228600" algn="just">
              <a:lnSpc>
                <a:spcPts val="2600"/>
              </a:lnSpc>
              <a:spcBef>
                <a:spcPts val="1115"/>
              </a:spcBef>
              <a:spcAft>
                <a:spcPts val="16080"/>
              </a:spcAft>
              <a:buFont typeface="Verdana"/>
              <a:buChar char="·"/>
            </a:pPr>
            <a:r>
              <a:rPr lang="nl-NL" sz="2150" spc="10">
                <a:solidFill>
                  <a:srgbClr val="005171"/>
                </a:solidFill>
                <a:latin typeface="Verdana" panose="02020603050405020304" pitchFamily="2"/>
              </a:rPr>
              <a:t>Lokale markten </a:t>
            </a:r>
          </a:p>
        </p:txBody>
      </p:sp>
    </p:spTree>
    <p:extLst>
      <p:ext uri="{BB962C8B-B14F-4D97-AF65-F5344CB8AC3E}">
        <p14:creationId xmlns:p14="http://schemas.microsoft.com/office/powerpoint/2010/main" val="23380539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525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Tijdelijke aanduiding voor tekst 520"/>
          <p:cNvSpPr>
            <a:spLocks noGrp="1"/>
          </p:cNvSpPr>
          <p:nvPr>
            <p:ph type="body" idx="10"/>
          </p:nvPr>
        </p:nvSpPr>
        <p:spPr>
          <a:xfrm>
            <a:off x="557108" y="226060"/>
            <a:ext cx="11454553" cy="6440170"/>
          </a:xfrm>
          <a:prstGeom prst="rect">
            <a:avLst/>
          </a:prstGeom>
          <a:solidFill>
            <a:srgbClr val="FEFEFB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524" name="Tijdelijke aanduiding voor tekst 523"/>
          <p:cNvSpPr>
            <a:spLocks noGrp="1"/>
          </p:cNvSpPr>
          <p:nvPr>
            <p:ph type="body" idx="10"/>
          </p:nvPr>
        </p:nvSpPr>
        <p:spPr>
          <a:xfrm>
            <a:off x="11669607" y="6400800"/>
            <a:ext cx="342053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7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90">
                <a:solidFill>
                  <a:srgbClr val="005171"/>
                </a:solidFill>
                <a:latin typeface="Verdana" panose="02020603050405020304" pitchFamily="2"/>
              </a:rPr>
              <a:t>57 </a:t>
            </a:r>
          </a:p>
        </p:txBody>
      </p:sp>
      <p:sp>
        <p:nvSpPr>
          <p:cNvPr id="525" name="Tijdelijke aanduiding voor tekst 524"/>
          <p:cNvSpPr>
            <a:spLocks noGrp="1"/>
          </p:cNvSpPr>
          <p:nvPr>
            <p:ph type="body" idx="10"/>
          </p:nvPr>
        </p:nvSpPr>
        <p:spPr>
          <a:xfrm>
            <a:off x="727287" y="323215"/>
            <a:ext cx="2263987" cy="2984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23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2300"/>
              </a:lnSpc>
              <a:spcAft>
                <a:spcPts val="0"/>
              </a:spcAft>
            </a:pPr>
            <a:r>
              <a:rPr lang="nl-NL" sz="2950" spc="-114">
                <a:solidFill>
                  <a:srgbClr val="005171"/>
                </a:solidFill>
                <a:latin typeface="Verdana" panose="02020603050405020304" pitchFamily="2"/>
              </a:rPr>
              <a:t>Mobiliteit </a:t>
            </a:r>
          </a:p>
        </p:txBody>
      </p:sp>
      <p:sp>
        <p:nvSpPr>
          <p:cNvPr id="526" name="Tijdelijke aanduiding voor tekst 525"/>
          <p:cNvSpPr>
            <a:spLocks noGrp="1"/>
          </p:cNvSpPr>
          <p:nvPr>
            <p:ph type="body" idx="10"/>
          </p:nvPr>
        </p:nvSpPr>
        <p:spPr>
          <a:xfrm>
            <a:off x="723054" y="1347470"/>
            <a:ext cx="3763433" cy="2768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228600" algn="l">
              <a:lnSpc>
                <a:spcPts val="2600"/>
              </a:lnSpc>
              <a:spcAft>
                <a:spcPts val="0"/>
              </a:spcAft>
              <a:buFont typeface="Verdana"/>
              <a:buChar char="·"/>
              <a:defRPr/>
            </a:lvl1pPr>
          </a:lstStyle>
          <a:p>
            <a:pPr marL="0" marR="0" indent="228600" algn="l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20">
                <a:solidFill>
                  <a:srgbClr val="005171"/>
                </a:solidFill>
                <a:latin typeface="Verdana" panose="02020603050405020304" pitchFamily="2"/>
              </a:rPr>
              <a:t>Zelfrijdende auto’s </a:t>
            </a:r>
          </a:p>
        </p:txBody>
      </p:sp>
      <p:sp>
        <p:nvSpPr>
          <p:cNvPr id="527" name="Tijdelijke aanduiding voor tekst 526"/>
          <p:cNvSpPr>
            <a:spLocks noGrp="1"/>
          </p:cNvSpPr>
          <p:nvPr>
            <p:ph type="body" idx="10"/>
          </p:nvPr>
        </p:nvSpPr>
        <p:spPr>
          <a:xfrm>
            <a:off x="723054" y="1624330"/>
            <a:ext cx="3113193" cy="8902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0170" rIns="0" bIns="0" anchor="t"/>
          <a:lstStyle>
            <a:lvl1pPr marL="0" marR="0" indent="228600" algn="l">
              <a:lnSpc>
                <a:spcPts val="2700"/>
              </a:lnSpc>
              <a:spcBef>
                <a:spcPts val="575"/>
              </a:spcBef>
              <a:spcAft>
                <a:spcPts val="0"/>
              </a:spcAft>
              <a:buFont typeface="Verdana"/>
              <a:buChar char="·"/>
              <a:defRPr/>
            </a:lvl1pPr>
          </a:lstStyle>
          <a:p>
            <a:pPr marL="0" marR="0" indent="228600" algn="l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-80">
                <a:solidFill>
                  <a:srgbClr val="005171"/>
                </a:solidFill>
                <a:latin typeface="Verdana" panose="02020603050405020304" pitchFamily="2"/>
              </a:rPr>
              <a:t>Fietssnelwegen </a:t>
            </a:r>
          </a:p>
          <a:p>
            <a:pPr marL="0" marR="0" indent="228600" algn="l">
              <a:lnSpc>
                <a:spcPts val="2700"/>
              </a:lnSpc>
              <a:spcBef>
                <a:spcPts val="57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Flexibel OV </a:t>
            </a:r>
          </a:p>
        </p:txBody>
      </p:sp>
    </p:spTree>
    <p:extLst>
      <p:ext uri="{BB962C8B-B14F-4D97-AF65-F5344CB8AC3E}">
        <p14:creationId xmlns:p14="http://schemas.microsoft.com/office/powerpoint/2010/main" val="14469591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1_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Tijdelijke aanduiding voor tekst 720"/>
          <p:cNvSpPr>
            <a:spLocks noGrp="1"/>
          </p:cNvSpPr>
          <p:nvPr>
            <p:ph type="body" idx="10"/>
          </p:nvPr>
        </p:nvSpPr>
        <p:spPr>
          <a:xfrm>
            <a:off x="176954" y="132716"/>
            <a:ext cx="11833860" cy="6537325"/>
          </a:xfrm>
          <a:prstGeom prst="rect">
            <a:avLst/>
          </a:prstGeom>
          <a:solidFill>
            <a:srgbClr val="FCFCFC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pPr algn="l"/>
            <a:r>
              <a:rPr lang="en-US" sz="100"/>
              <a:t> </a:t>
            </a:r>
          </a:p>
        </p:txBody>
      </p:sp>
      <p:sp>
        <p:nvSpPr>
          <p:cNvPr id="724" name="Tijdelijke aanduiding voor tekst 723"/>
          <p:cNvSpPr>
            <a:spLocks noGrp="1"/>
          </p:cNvSpPr>
          <p:nvPr>
            <p:ph type="body" idx="10"/>
          </p:nvPr>
        </p:nvSpPr>
        <p:spPr>
          <a:xfrm>
            <a:off x="4898813" y="6322060"/>
            <a:ext cx="3442547" cy="2527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2000"/>
              </a:lnSpc>
              <a:spcAft>
                <a:spcPts val="30"/>
              </a:spcAft>
              <a:defRPr/>
            </a:lvl1pPr>
          </a:lstStyle>
          <a:p>
            <a:pPr marL="0" marR="0" indent="0" algn="l">
              <a:lnSpc>
                <a:spcPts val="2000"/>
              </a:lnSpc>
              <a:spcAft>
                <a:spcPts val="30"/>
              </a:spcAft>
            </a:pPr>
            <a:r>
              <a:rPr lang="nl-NL" sz="2000" spc="-50">
                <a:solidFill>
                  <a:srgbClr val="005171"/>
                </a:solidFill>
                <a:latin typeface="Verdana" panose="02020603050405020304" pitchFamily="2"/>
              </a:rPr>
              <a:t>Water-systeemkaart </a:t>
            </a:r>
          </a:p>
        </p:txBody>
      </p:sp>
      <p:sp>
        <p:nvSpPr>
          <p:cNvPr id="725" name="Tijdelijke aanduiding voor tekst 724"/>
          <p:cNvSpPr>
            <a:spLocks noGrp="1"/>
          </p:cNvSpPr>
          <p:nvPr>
            <p:ph type="body" idx="10"/>
          </p:nvPr>
        </p:nvSpPr>
        <p:spPr>
          <a:xfrm>
            <a:off x="11672147" y="6400800"/>
            <a:ext cx="338667" cy="952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>
            <a:lvl1pPr marL="0" marR="0" indent="0" algn="l">
              <a:lnSpc>
                <a:spcPts val="700"/>
              </a:lnSpc>
              <a:spcAft>
                <a:spcPts val="0"/>
              </a:spcAft>
              <a:defRPr/>
            </a:lvl1pPr>
          </a:lstStyle>
          <a:p>
            <a:pPr marL="0" marR="0" indent="0" algn="l">
              <a:lnSpc>
                <a:spcPts val="700"/>
              </a:lnSpc>
              <a:spcAft>
                <a:spcPts val="0"/>
              </a:spcAft>
            </a:pPr>
            <a:r>
              <a:rPr lang="nl-NL" sz="900" spc="90">
                <a:solidFill>
                  <a:srgbClr val="005171"/>
                </a:solidFill>
                <a:latin typeface="Verdana" panose="02020603050405020304" pitchFamily="2"/>
              </a:rPr>
              <a:t>78 </a:t>
            </a:r>
          </a:p>
        </p:txBody>
      </p:sp>
    </p:spTree>
    <p:extLst>
      <p:ext uri="{BB962C8B-B14F-4D97-AF65-F5344CB8AC3E}">
        <p14:creationId xmlns:p14="http://schemas.microsoft.com/office/powerpoint/2010/main" val="192503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778123-7C9E-F247-989A-D5AFB6926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DEA0B01-51F0-B54D-BC04-5760C3E92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CCD33A-93CD-204A-9654-279B32B49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3E15237-429B-5D48-AC0E-45254B985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4FA16A7-2B3E-0048-9241-334A3FCB3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9DF637F-BE14-3243-887D-C000A9E67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96B9-93E3-C949-91EE-8B2C7AE87393}" type="datetimeFigureOut">
              <a:rPr lang="nl-NL" smtClean="0"/>
              <a:t>29-10-2019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6F11982-0C14-7844-9810-C4631192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22C94A3-6801-BE41-B3F6-51DC1689F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70CEC-ADBD-634A-90D1-4EDDB13E9B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3301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D26F3E-BD3C-F64A-8E69-19BA2EA71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4DF95D7-4C45-8046-8361-843A83828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96B9-93E3-C949-91EE-8B2C7AE87393}" type="datetimeFigureOut">
              <a:rPr lang="nl-NL" smtClean="0"/>
              <a:t>29-10-2019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DDE39C9-4505-4C44-83FF-C45B86859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68905E-08DC-F84F-82B4-32A35B72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70CEC-ADBD-634A-90D1-4EDDB13E9B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457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EED0C9D-F80F-B44F-9BFA-7425FCD95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96B9-93E3-C949-91EE-8B2C7AE87393}" type="datetimeFigureOut">
              <a:rPr lang="nl-NL" smtClean="0"/>
              <a:t>29-10-2019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9BE3E69-5CB9-B24A-AB4D-7B7F9A7A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B9ED930-BD2F-1A43-8F81-82719008E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70CEC-ADBD-634A-90D1-4EDDB13E9B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5514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698E53-A32A-1C42-89CD-6A3AAEA8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3B880-9A90-5F4B-B1F6-7B76D276D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7313B3F-C2BE-DD49-9A68-F73FE290D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6EE6EFA-A75E-2343-A670-CAD5D319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96B9-93E3-C949-91EE-8B2C7AE87393}" type="datetimeFigureOut">
              <a:rPr lang="nl-NL" smtClean="0"/>
              <a:t>29-10-2019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DE11951-8A15-4347-A0FD-70F801A5F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CE43059-D210-914F-B1C5-204EC3BF6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70CEC-ADBD-634A-90D1-4EDDB13E9B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1273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16C4B-C853-DE48-8F78-F9DBD2C3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8E48D08-0039-054D-8C88-F6FF0EE842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74E4FE0-4B22-F644-AAB4-77F446406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005870E-9105-794D-929A-E87839100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96B9-93E3-C949-91EE-8B2C7AE87393}" type="datetimeFigureOut">
              <a:rPr lang="nl-NL" smtClean="0"/>
              <a:t>29-10-2019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540AE7-5054-B243-A302-5B12ED1C5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2C41E2A-2A18-6144-AA2F-2CA0147D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70CEC-ADBD-634A-90D1-4EDDB13E9B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699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D09EDC9-F38A-704C-B987-E6F338B7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00838E1-3E72-844F-AFC7-FE0CB74AF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7B35CE-1B46-2E4C-A0D4-B0F8BEAB7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596B9-93E3-C949-91EE-8B2C7AE87393}" type="datetimeFigureOut">
              <a:rPr lang="nl-NL" smtClean="0"/>
              <a:t>29-10-2019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AACBBA-F2A8-5A43-9B82-0A1742667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D0DFA0-C611-3242-BDB0-1E4EBDF52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70CEC-ADBD-634A-90D1-4EDDB13E9B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533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70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jpeg"/><Relationship Id="rId4" Type="http://schemas.openxmlformats.org/officeDocument/2006/relationships/image" Target="../media/image2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2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2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jpeg"/><Relationship Id="rId4" Type="http://schemas.openxmlformats.org/officeDocument/2006/relationships/image" Target="../media/image4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kknoordbrabant.nl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lT7QuEXeBZ4&amp;feature=youtu.be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VK NB_PWP_pagin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54" y="0"/>
            <a:ext cx="9140534" cy="6858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600954" y="1631534"/>
            <a:ext cx="898662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rgbClr val="BD2F34"/>
                </a:solidFill>
                <a:latin typeface="Verdana"/>
                <a:cs typeface="Verdana"/>
              </a:rPr>
              <a:t>ALGEMENE LEDENVERGADERING</a:t>
            </a:r>
          </a:p>
          <a:p>
            <a:pPr algn="ctr"/>
            <a:r>
              <a:rPr lang="nl-NL" sz="3800" b="1" dirty="0">
                <a:latin typeface="Verdana"/>
                <a:cs typeface="Verdana"/>
              </a:rPr>
              <a:t>29 oktober 2019</a:t>
            </a:r>
          </a:p>
          <a:p>
            <a:pPr algn="ctr"/>
            <a:endParaRPr lang="nl-NL" sz="3800" b="1" dirty="0">
              <a:latin typeface="Verdana"/>
              <a:cs typeface="Verdana"/>
            </a:endParaRPr>
          </a:p>
          <a:p>
            <a:pPr algn="ctr"/>
            <a:r>
              <a:rPr lang="nl-NL" sz="3800" b="1" dirty="0">
                <a:latin typeface="Verdana"/>
                <a:cs typeface="Verdana"/>
              </a:rPr>
              <a:t>WELKOM</a:t>
            </a:r>
          </a:p>
          <a:p>
            <a:pPr algn="ctr"/>
            <a:endParaRPr lang="nl-NL" sz="3800" b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89241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VK NB_PWP_pagin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0534" cy="6858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788894" y="1812157"/>
            <a:ext cx="103094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800" b="1" dirty="0">
                <a:latin typeface="Verdana"/>
                <a:cs typeface="Verdana"/>
              </a:rPr>
              <a:t>Onderwerpen: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nl-NL" sz="2800" b="1" dirty="0">
                <a:latin typeface="Verdana"/>
                <a:cs typeface="Verdana"/>
              </a:rPr>
              <a:t>Woningbouw/Omgevingswet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nl-NL" sz="2800" b="1" dirty="0">
                <a:latin typeface="Verdana"/>
                <a:cs typeface="Verdana"/>
              </a:rPr>
              <a:t>Jongeren betrekken bij dorpsraad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nl-NL" sz="2800" b="1" dirty="0">
                <a:latin typeface="Verdana"/>
                <a:cs typeface="Verdana"/>
              </a:rPr>
              <a:t>Leegstaande gebouwen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nl-NL" sz="2800" b="1" dirty="0">
                <a:latin typeface="Verdana"/>
                <a:cs typeface="Verdana"/>
              </a:rPr>
              <a:t>Zorg en welzijn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nl-NL" sz="2800" b="1" dirty="0">
                <a:latin typeface="Verdana"/>
                <a:cs typeface="Verdana"/>
              </a:rPr>
              <a:t>Beheer gemeenschapshuizen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nl-NL" sz="2800" b="1" dirty="0">
                <a:latin typeface="Verdana"/>
                <a:cs typeface="Verdana"/>
              </a:rPr>
              <a:t>…….</a:t>
            </a:r>
          </a:p>
          <a:p>
            <a:endParaRPr lang="nl-NL" sz="2800" b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01979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VK NB_PWP_pagin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33" y="0"/>
            <a:ext cx="9140534" cy="6858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788894" y="2217409"/>
            <a:ext cx="103094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latin typeface="Verdana"/>
                <a:cs typeface="Verdana"/>
              </a:rPr>
              <a:t>Onderzoek Universiteit van Wageningen in</a:t>
            </a:r>
          </a:p>
          <a:p>
            <a:pPr algn="ctr"/>
            <a:r>
              <a:rPr lang="nl-NL" sz="3800" b="1" dirty="0">
                <a:latin typeface="Verdana"/>
                <a:cs typeface="Verdana"/>
              </a:rPr>
              <a:t>Steenbergen</a:t>
            </a:r>
          </a:p>
          <a:p>
            <a:pPr algn="ctr"/>
            <a:endParaRPr lang="nl-NL" sz="3200" b="1" dirty="0">
              <a:latin typeface="Verdana"/>
              <a:cs typeface="Verdana"/>
            </a:endParaRPr>
          </a:p>
          <a:p>
            <a:pPr algn="ctr"/>
            <a:r>
              <a:rPr lang="nl-NL" sz="3200" b="1" dirty="0">
                <a:latin typeface="Verdana"/>
                <a:cs typeface="Verdana"/>
              </a:rPr>
              <a:t>Door: Theo van Es</a:t>
            </a:r>
          </a:p>
          <a:p>
            <a:pPr algn="ctr"/>
            <a:endParaRPr lang="nl-NL" sz="3200" b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78135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939926" y="1677670"/>
            <a:ext cx="8531225" cy="4997450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idx="10"/>
          </p:nvPr>
        </p:nvSpPr>
        <p:spPr>
          <a:xfrm>
            <a:off x="1939926" y="215900"/>
            <a:ext cx="8566785" cy="146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940" rIns="0" bIns="0" rtlCol="0" anchor="t">
            <a:normAutofit/>
          </a:bodyPr>
          <a:lstStyle/>
          <a:p>
            <a:pPr algn="ctr">
              <a:lnSpc>
                <a:spcPts val="3600"/>
              </a:lnSpc>
              <a:spcAft>
                <a:spcPts val="0"/>
              </a:spcAft>
            </a:pPr>
            <a:r>
              <a:rPr lang="nl-NL" sz="2950" spc="10">
                <a:solidFill>
                  <a:srgbClr val="005171"/>
                </a:solidFill>
                <a:latin typeface="Verdana" panose="02020603050405020304" pitchFamily="2"/>
              </a:rPr>
              <a:t>Studie Universiteit Wageningen Steenbergen in 2050</a:t>
            </a:r>
            <a:br>
              <a:rPr lang="nl-NL" sz="2950" spc="10">
                <a:solidFill>
                  <a:srgbClr val="005171"/>
                </a:solidFill>
                <a:latin typeface="Verdana" panose="02020603050405020304" pitchFamily="2"/>
              </a:rPr>
            </a:br>
            <a:r>
              <a:rPr lang="nl-NL" sz="1950" spc="-30">
                <a:solidFill>
                  <a:srgbClr val="005171"/>
                </a:solidFill>
                <a:latin typeface="Verdana" panose="02020603050405020304" pitchFamily="2"/>
              </a:rPr>
              <a:t>Juni </a:t>
            </a:r>
            <a:r>
              <a:rPr lang="nl-NL" sz="1950" spc="-30" dirty="0">
                <a:solidFill>
                  <a:srgbClr val="005171"/>
                </a:solidFill>
                <a:latin typeface="Verdana" panose="02020603050405020304" pitchFamily="2"/>
              </a:rPr>
              <a:t>2019 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2018030" y="228600"/>
            <a:ext cx="8440420" cy="0"/>
          </a:xfrm>
          <a:prstGeom prst="line">
            <a:avLst/>
          </a:prstGeom>
          <a:ln w="4445" cmpd="sng">
            <a:solidFill>
              <a:srgbClr val="6993B0"/>
            </a:solidFill>
          </a:ln>
        </p:spPr>
      </p:cxnSp>
      <p:cxnSp>
        <p:nvCxnSpPr>
          <p:cNvPr id="9" name="Rechte verbindingslijn 8"/>
          <p:cNvCxnSpPr/>
          <p:nvPr/>
        </p:nvCxnSpPr>
        <p:spPr>
          <a:xfrm>
            <a:off x="2012951" y="1531620"/>
            <a:ext cx="8449945" cy="0"/>
          </a:xfrm>
          <a:prstGeom prst="line">
            <a:avLst/>
          </a:prstGeom>
          <a:ln w="4445" cmpd="sng">
            <a:solidFill>
              <a:srgbClr val="005171"/>
            </a:solidFill>
          </a:ln>
        </p:spPr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DAADABE-30AD-4DC5-9914-93005A0A79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0"/>
          </p:nvPr>
        </p:nvSpPr>
        <p:spPr>
          <a:xfrm>
            <a:off x="1939926" y="119271"/>
            <a:ext cx="8566785" cy="62472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940" rIns="0" bIns="0" anchor="t"/>
          <a:lstStyle/>
          <a:p>
            <a:pPr>
              <a:lnSpc>
                <a:spcPts val="3600"/>
              </a:lnSpc>
              <a:spcAft>
                <a:spcPts val="0"/>
              </a:spcAft>
            </a:pPr>
            <a:r>
              <a:rPr lang="nl-NL" sz="2950" spc="10" dirty="0">
                <a:solidFill>
                  <a:srgbClr val="005171"/>
                </a:solidFill>
                <a:latin typeface="Verdana" panose="02020603050405020304" pitchFamily="2"/>
              </a:rPr>
              <a:t>Achtergrond</a:t>
            </a:r>
          </a:p>
          <a:p>
            <a:pPr>
              <a:lnSpc>
                <a:spcPts val="3600"/>
              </a:lnSpc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Wageningen University, faculteit landschapsplanning, o.l.v. hoogleraar Gerrit Kleinrensink.</a:t>
            </a:r>
          </a:p>
          <a:p>
            <a:pPr>
              <a:lnSpc>
                <a:spcPts val="3600"/>
              </a:lnSpc>
              <a:spcAft>
                <a:spcPts val="0"/>
              </a:spcAft>
            </a:pPr>
            <a:b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</a:b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Jaarlijkse eindopdracht eerstejaars studenten</a:t>
            </a:r>
          </a:p>
          <a:p>
            <a:pPr>
              <a:lnSpc>
                <a:spcPts val="3600"/>
              </a:lnSpc>
              <a:spcAft>
                <a:spcPts val="0"/>
              </a:spcAft>
            </a:pPr>
            <a:b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</a:b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VKKNB werd verzocht opdrachtgever en begeleider te zijn</a:t>
            </a:r>
          </a:p>
          <a:p>
            <a:pPr>
              <a:lnSpc>
                <a:spcPts val="3600"/>
              </a:lnSpc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Gebiedskeuze: Steenbergen</a:t>
            </a:r>
          </a:p>
          <a:p>
            <a:pPr>
              <a:lnSpc>
                <a:spcPts val="3600"/>
              </a:lnSpc>
              <a:spcAft>
                <a:spcPts val="0"/>
              </a:spcAft>
            </a:pPr>
            <a:b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</a:b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Opdracht: ontwikkel een visie met bijbehorende scenario’s op de toekomst van Steenbergen en al haar kernen.</a:t>
            </a:r>
          </a:p>
          <a:p>
            <a:pPr>
              <a:lnSpc>
                <a:spcPts val="3600"/>
              </a:lnSpc>
              <a:spcAft>
                <a:spcPts val="0"/>
              </a:spcAft>
            </a:pPr>
            <a:endParaRPr lang="nl-NL" sz="2950" spc="10" dirty="0">
              <a:solidFill>
                <a:srgbClr val="005171"/>
              </a:solidFill>
              <a:latin typeface="Verdana" panose="02020603050405020304" pitchFamily="2"/>
            </a:endParaRP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idx="10"/>
          </p:nvPr>
        </p:nvSpPr>
        <p:spPr>
          <a:xfrm>
            <a:off x="10376536" y="6366511"/>
            <a:ext cx="130175" cy="146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anchor="t"/>
          <a:lstStyle/>
          <a:p>
            <a:pPr marL="0">
              <a:lnSpc>
                <a:spcPts val="1000"/>
              </a:lnSpc>
              <a:spcAft>
                <a:spcPts val="0"/>
              </a:spcAft>
            </a:pPr>
            <a:r>
              <a:rPr lang="nl-NL" sz="950">
                <a:solidFill>
                  <a:srgbClr val="005171"/>
                </a:solidFill>
                <a:latin typeface="Verdana" panose="02020603050405020304" pitchFamily="2"/>
              </a:rPr>
              <a:t>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DAADABE-30AD-4DC5-9914-93005A0A79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  <p:pic>
        <p:nvPicPr>
          <p:cNvPr id="3" name="Afbeelding 2" descr="Afbeelding met persoon, man, binnen, kleding&#10;&#10;Automatisch gegenereerde beschrijving">
            <a:extLst>
              <a:ext uri="{FF2B5EF4-FFF2-40B4-BE49-F238E27FC236}">
                <a16:creationId xmlns:a16="http://schemas.microsoft.com/office/drawing/2014/main" id="{2CC2FABC-AE14-4ACE-A1A1-F1F229AA8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113" y="1702904"/>
            <a:ext cx="1313484" cy="131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45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0"/>
          </p:nvPr>
        </p:nvSpPr>
        <p:spPr>
          <a:xfrm>
            <a:off x="1939926" y="119271"/>
            <a:ext cx="8566785" cy="62472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940" rIns="0" bIns="0" anchor="t"/>
          <a:lstStyle/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950" spc="10" dirty="0">
                <a:solidFill>
                  <a:srgbClr val="005171"/>
                </a:solidFill>
                <a:latin typeface="Verdana" panose="02020603050405020304" pitchFamily="2"/>
              </a:rPr>
              <a:t>Waarom Steenbergen?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z="2950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De gemeente bestaat uit 6 kleinere kernen met elk een eigen karakter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In oppervlakte één van de grootste gemeenten van Brabant (160 km</a:t>
            </a:r>
            <a:r>
              <a:rPr lang="nl-NL" spc="10" baseline="30000" dirty="0">
                <a:solidFill>
                  <a:srgbClr val="005171"/>
                </a:solidFill>
                <a:latin typeface="Verdana" panose="02020603050405020304" pitchFamily="2"/>
              </a:rPr>
              <a:t>2</a:t>
            </a: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)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Nabij de Belgische grens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Zeer waterrijk, waarbij zoet en zout water elkaar ontmoeten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Gelegen tussen de havens van Rotterdam en Antwerpen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En praktisch: het gemeentebestuur werkt nu aan haar toekomstvisie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z="2950" spc="10" dirty="0">
              <a:solidFill>
                <a:srgbClr val="005171"/>
              </a:solidFill>
              <a:latin typeface="Verdana" panose="02020603050405020304" pitchFamily="2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DAADABE-30AD-4DC5-9914-93005A0A79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C9586E-52BA-43E0-A6BB-480CEB823E5F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93527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0"/>
          </p:nvPr>
        </p:nvSpPr>
        <p:spPr>
          <a:xfrm>
            <a:off x="1939926" y="119271"/>
            <a:ext cx="8566785" cy="62472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940" rIns="0" bIns="0" anchor="t"/>
          <a:lstStyle/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950" spc="10" dirty="0">
                <a:solidFill>
                  <a:srgbClr val="005171"/>
                </a:solidFill>
                <a:latin typeface="Verdana" panose="02020603050405020304" pitchFamily="2"/>
              </a:rPr>
              <a:t>Onderzoeksmethodiek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z="2950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Ontwikkel een scenario voor o.a. de volgende aspecten:</a:t>
            </a:r>
            <a:b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</a:b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Mobiliteit, recreatie, natuur, economie (landbouw), vergrijzing, digitalisering, verzilting, gentechnologie...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Ontwikkel voor elk scenario een lokale en een regionale variant.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Maak nog geen keuze, want dat moet de gemeenteraad doen...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...maar leid uit deze scenario’s de zogenaamde “common </a:t>
            </a:r>
            <a:r>
              <a:rPr lang="nl-NL" spc="10" dirty="0" err="1">
                <a:solidFill>
                  <a:srgbClr val="005171"/>
                </a:solidFill>
                <a:latin typeface="Verdana" panose="02020603050405020304" pitchFamily="2"/>
              </a:rPr>
              <a:t>measures</a:t>
            </a: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” af; de zogenaamde “robuuste maatregelen” die bij elk gekozen scenario </a:t>
            </a:r>
            <a:r>
              <a:rPr lang="nl-NL" b="1" u="sng" spc="10" dirty="0">
                <a:solidFill>
                  <a:srgbClr val="005171"/>
                </a:solidFill>
                <a:latin typeface="Verdana" panose="02020603050405020304" pitchFamily="2"/>
              </a:rPr>
              <a:t>moeten</a:t>
            </a: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 worden genomen.</a:t>
            </a:r>
            <a:endParaRPr lang="nl-NL" sz="2950" spc="10" dirty="0">
              <a:solidFill>
                <a:srgbClr val="005171"/>
              </a:solidFill>
              <a:latin typeface="Verdana" panose="02020603050405020304" pitchFamily="2"/>
            </a:endParaRP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idx="10"/>
          </p:nvPr>
        </p:nvSpPr>
        <p:spPr>
          <a:xfrm>
            <a:off x="10376536" y="6366511"/>
            <a:ext cx="130175" cy="146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anchor="t"/>
          <a:lstStyle/>
          <a:p>
            <a:pPr marL="0">
              <a:lnSpc>
                <a:spcPts val="1000"/>
              </a:lnSpc>
              <a:spcAft>
                <a:spcPts val="0"/>
              </a:spcAft>
            </a:pPr>
            <a:endParaRPr lang="nl-NL" sz="950">
              <a:solidFill>
                <a:srgbClr val="005171"/>
              </a:solidFill>
              <a:latin typeface="Verdana" panose="02020603050405020304" pitchFamily="2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DAADABE-30AD-4DC5-9914-93005A0A79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8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0"/>
          </p:nvPr>
        </p:nvSpPr>
        <p:spPr>
          <a:xfrm>
            <a:off x="1939926" y="119271"/>
            <a:ext cx="8566785" cy="62472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940" rIns="0" bIns="0" anchor="t"/>
          <a:lstStyle/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950" spc="10" dirty="0">
                <a:solidFill>
                  <a:srgbClr val="005171"/>
                </a:solidFill>
                <a:latin typeface="Verdana" panose="02020603050405020304" pitchFamily="2"/>
              </a:rPr>
              <a:t>De aanpak in de praktijk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z="2950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68 Studenten verblijven de eerste week in de gemeente en doen vrijelijk veldonderzoek. De VKKNB begeleidt en faciliteert (i.c. Bert van Kesteren en Theo van Es).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In de tweede week worden de bevindingen uitgewerkt.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VKKNB heeft een stem in de beoordeling van de studenten.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Presentatie aan stakeholders, leden VKKNB, college van B&amp;W, gemeenteraad en ambtenarenorganisatie.</a:t>
            </a:r>
            <a:endParaRPr lang="nl-NL" sz="2950" spc="10" dirty="0">
              <a:solidFill>
                <a:srgbClr val="005171"/>
              </a:solidFill>
              <a:latin typeface="Verdana" panose="02020603050405020304" pitchFamily="2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DAADABE-30AD-4DC5-9914-93005A0A79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B151B3-6087-4F06-BF21-A6C25787BA1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752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0"/>
          </p:nvPr>
        </p:nvSpPr>
        <p:spPr>
          <a:xfrm>
            <a:off x="1812608" y="305380"/>
            <a:ext cx="8566785" cy="62472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940" rIns="0" bIns="0" anchor="t"/>
          <a:lstStyle/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950" spc="10" dirty="0">
                <a:solidFill>
                  <a:srgbClr val="005171"/>
                </a:solidFill>
                <a:latin typeface="Verdana" panose="02020603050405020304" pitchFamily="2"/>
              </a:rPr>
              <a:t>Resultaten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z="2950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Forse aandacht van de media voor deze VKKNB-activiteit.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De studie is geïntegreerd in de gemeentelijke visievorming waarbij de burgemeester aanjager is.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Rechtstreeks contact gelegd tussen burgemeester en Raad van Bestuur  UvW over mogelijkheden van samenwerking.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Verzoek van UvW om dit ook in komende jaren te blijven begeleiden.</a:t>
            </a:r>
            <a:b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</a:br>
            <a:r>
              <a:rPr lang="nl-NL" i="1" spc="10" dirty="0">
                <a:solidFill>
                  <a:srgbClr val="005171"/>
                </a:solidFill>
                <a:latin typeface="Verdana" panose="02020603050405020304" pitchFamily="2"/>
              </a:rPr>
              <a:t>Wij zoeken een andere Brabantse gemeente/regio voor 2020 !</a:t>
            </a:r>
            <a:endParaRPr lang="nl-NL" sz="2950" i="1" spc="10" dirty="0">
              <a:solidFill>
                <a:srgbClr val="005171"/>
              </a:solidFill>
              <a:latin typeface="Verdana" panose="02020603050405020304" pitchFamily="2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DAADABE-30AD-4DC5-9914-93005A0A79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47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idx="10"/>
          </p:nvPr>
        </p:nvSpPr>
        <p:spPr>
          <a:xfrm>
            <a:off x="10376536" y="6366511"/>
            <a:ext cx="130175" cy="146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rtlCol="0" anchor="t">
            <a:normAutofit/>
          </a:bodyPr>
          <a:lstStyle/>
          <a:p>
            <a:pPr marL="0">
              <a:lnSpc>
                <a:spcPts val="1000"/>
              </a:lnSpc>
              <a:spcAft>
                <a:spcPts val="0"/>
              </a:spcAft>
            </a:pPr>
            <a:r>
              <a:rPr lang="nl-NL" sz="950">
                <a:solidFill>
                  <a:srgbClr val="005171"/>
                </a:solidFill>
                <a:latin typeface="Verdana" panose="02020603050405020304" pitchFamily="2"/>
              </a:rPr>
              <a:t>1 </a:t>
            </a:r>
          </a:p>
        </p:txBody>
      </p:sp>
      <p:pic>
        <p:nvPicPr>
          <p:cNvPr id="9" name="Afbeelding 8" descr="Afbeelding met tafel, persoon, zitten, mensen&#10;&#10;Automatisch gegenereerde beschrijving">
            <a:extLst>
              <a:ext uri="{FF2B5EF4-FFF2-40B4-BE49-F238E27FC236}">
                <a16:creationId xmlns:a16="http://schemas.microsoft.com/office/drawing/2014/main" id="{41AECA8E-9DFF-4B68-94E4-C57E3CC17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570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02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idx="10"/>
          </p:nvPr>
        </p:nvSpPr>
        <p:spPr>
          <a:xfrm>
            <a:off x="10376536" y="6366511"/>
            <a:ext cx="130175" cy="146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rtlCol="0" anchor="t">
            <a:normAutofit/>
          </a:bodyPr>
          <a:lstStyle/>
          <a:p>
            <a:pPr marL="0">
              <a:lnSpc>
                <a:spcPts val="1000"/>
              </a:lnSpc>
              <a:spcAft>
                <a:spcPts val="0"/>
              </a:spcAft>
            </a:pPr>
            <a:r>
              <a:rPr lang="nl-NL" sz="950">
                <a:solidFill>
                  <a:srgbClr val="005171"/>
                </a:solidFill>
                <a:latin typeface="Verdana" panose="02020603050405020304" pitchFamily="2"/>
              </a:rPr>
              <a:t>1 </a:t>
            </a:r>
          </a:p>
        </p:txBody>
      </p:sp>
      <p:pic>
        <p:nvPicPr>
          <p:cNvPr id="4" name="Afbeelding 3" descr="Afbeelding met persoon, zitten, binnen, tafel&#10;&#10;Automatisch gegenereerde beschrijving">
            <a:extLst>
              <a:ext uri="{FF2B5EF4-FFF2-40B4-BE49-F238E27FC236}">
                <a16:creationId xmlns:a16="http://schemas.microsoft.com/office/drawing/2014/main" id="{4C03D4C8-5A6C-4E01-B729-22F2C92A20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95121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41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VVK NB_PWP_pagin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0534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9101" y="264159"/>
            <a:ext cx="7579588" cy="455933"/>
          </a:xfrm>
        </p:spPr>
        <p:txBody>
          <a:bodyPr anchor="t">
            <a:normAutofit fontScale="90000"/>
          </a:bodyPr>
          <a:lstStyle/>
          <a:p>
            <a:pPr algn="l"/>
            <a:r>
              <a:rPr lang="nl-NL" sz="3600" b="1" dirty="0">
                <a:solidFill>
                  <a:srgbClr val="BD2F34"/>
                </a:solidFill>
                <a:latin typeface="Verdana"/>
                <a:cs typeface="Verdana"/>
              </a:rPr>
              <a:t>PROGRAMMA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434359" y="6513335"/>
            <a:ext cx="49277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latin typeface="Verdana"/>
                <a:cs typeface="Verdana"/>
              </a:rPr>
              <a:t>Algemene ledenvergadering 29-10-2019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2049101" y="720092"/>
            <a:ext cx="8392562" cy="477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defRPr/>
            </a:pPr>
            <a:br>
              <a:rPr lang="nl-NL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19.30 – 19.50 u	</a:t>
            </a:r>
            <a:r>
              <a:rPr lang="nl-NL" altLang="nl-NL" sz="1600" u="sng" dirty="0">
                <a:latin typeface="Verdana" pitchFamily="34" charset="0"/>
                <a:ea typeface="Verdana" pitchFamily="34" charset="0"/>
                <a:cs typeface="Verdana" pitchFamily="34" charset="0"/>
              </a:rPr>
              <a:t>Huishoudelijk deel</a:t>
            </a:r>
            <a:r>
              <a:rPr lang="nl-NL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lnSpc>
                <a:spcPts val="2000"/>
              </a:lnSpc>
              <a:defRPr/>
            </a:pPr>
            <a:r>
              <a:rPr lang="nl-NL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		* Verslag ALV 7 november 2018</a:t>
            </a:r>
          </a:p>
          <a:p>
            <a:pPr>
              <a:lnSpc>
                <a:spcPts val="2000"/>
              </a:lnSpc>
              <a:defRPr/>
            </a:pPr>
            <a:r>
              <a:rPr lang="nl-NL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		* </a:t>
            </a:r>
            <a:r>
              <a:rPr lang="en-US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Financiële stand van </a:t>
            </a:r>
            <a:r>
              <a:rPr lang="en-US" altLang="nl-NL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zaken</a:t>
            </a:r>
            <a:r>
              <a:rPr lang="en-US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VKKNB</a:t>
            </a:r>
          </a:p>
          <a:p>
            <a:pPr>
              <a:lnSpc>
                <a:spcPts val="2000"/>
              </a:lnSpc>
              <a:defRPr/>
            </a:pPr>
            <a:r>
              <a:rPr lang="en-US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		* </a:t>
            </a:r>
            <a:r>
              <a:rPr lang="en-US" altLang="nl-NL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Wijzigingen</a:t>
            </a:r>
            <a:r>
              <a:rPr lang="en-US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in </a:t>
            </a:r>
            <a:r>
              <a:rPr lang="en-US" altLang="nl-NL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bestuurssamenstelling</a:t>
            </a:r>
            <a:br>
              <a:rPr lang="en-US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nl-NL" altLang="nl-NL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ts val="2000"/>
              </a:lnSpc>
              <a:defRPr/>
            </a:pPr>
            <a:r>
              <a:rPr lang="nl-NL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19.50 - 20.30 u 	</a:t>
            </a:r>
            <a:r>
              <a:rPr lang="en-US" altLang="nl-NL" sz="1600" u="sng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Inhoudelijk</a:t>
            </a:r>
            <a:r>
              <a:rPr lang="en-US" altLang="nl-NL" sz="1600" u="sng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nl-NL" sz="1600" u="sng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deel</a:t>
            </a:r>
            <a:r>
              <a:rPr lang="en-US" altLang="nl-NL" sz="1600" u="sng" dirty="0">
                <a:latin typeface="Verdana" pitchFamily="34" charset="0"/>
                <a:ea typeface="Verdana" pitchFamily="34" charset="0"/>
                <a:cs typeface="Verdana" pitchFamily="34" charset="0"/>
              </a:rPr>
              <a:t> 1</a:t>
            </a:r>
            <a:endParaRPr lang="en-US" altLang="nl-NL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4">
              <a:lnSpc>
                <a:spcPts val="2000"/>
              </a:lnSpc>
              <a:defRPr/>
            </a:pPr>
            <a:r>
              <a:rPr lang="nl-NL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* Evaluatie keukentafelgesprekken en regiobijeenkomsten</a:t>
            </a:r>
          </a:p>
          <a:p>
            <a:pPr lvl="4">
              <a:lnSpc>
                <a:spcPts val="2000"/>
              </a:lnSpc>
              <a:defRPr/>
            </a:pPr>
            <a:r>
              <a:rPr lang="nl-NL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* Onderzoek universiteit van Wageningen</a:t>
            </a:r>
          </a:p>
          <a:p>
            <a:pPr marL="2114550" lvl="4" indent="-28575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endParaRPr lang="nl-NL" altLang="nl-NL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ts val="2000"/>
              </a:lnSpc>
              <a:defRPr/>
            </a:pPr>
            <a:r>
              <a:rPr lang="nl-NL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20.30 - 20.45 u 	</a:t>
            </a:r>
            <a:r>
              <a:rPr lang="en-US" altLang="nl-NL" sz="1600" u="sng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Pauze</a:t>
            </a:r>
            <a:endParaRPr lang="en-US" altLang="nl-NL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ts val="2000"/>
              </a:lnSpc>
              <a:defRPr/>
            </a:pPr>
            <a:br>
              <a:rPr lang="nl-NL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20.45 – 21.30 u	</a:t>
            </a:r>
            <a:r>
              <a:rPr lang="nl-NL" altLang="nl-NL" sz="1600" u="sng" dirty="0">
                <a:latin typeface="Verdana" pitchFamily="34" charset="0"/>
                <a:ea typeface="Verdana" pitchFamily="34" charset="0"/>
                <a:cs typeface="Verdana" pitchFamily="34" charset="0"/>
              </a:rPr>
              <a:t>Inhoudelijk deel 2</a:t>
            </a:r>
            <a:br>
              <a:rPr lang="nl-NL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		* Winnaar Dorpsvernieuwingsprijs Esbeek</a:t>
            </a:r>
          </a:p>
          <a:p>
            <a:pPr>
              <a:lnSpc>
                <a:spcPts val="2000"/>
              </a:lnSpc>
              <a:defRPr/>
            </a:pPr>
            <a:r>
              <a:rPr lang="nl-NL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		* </a:t>
            </a:r>
            <a:r>
              <a:rPr lang="nl-NL" altLang="nl-NL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PlattelandsParlement</a:t>
            </a:r>
            <a:r>
              <a:rPr lang="nl-NL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23 november 2019</a:t>
            </a:r>
          </a:p>
          <a:p>
            <a:pPr>
              <a:lnSpc>
                <a:spcPts val="2000"/>
              </a:lnSpc>
              <a:defRPr/>
            </a:pPr>
            <a:br>
              <a:rPr lang="nl-NL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l-NL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21.30 u		</a:t>
            </a:r>
            <a:r>
              <a:rPr lang="nl-NL" altLang="nl-NL" sz="1600" u="sng" dirty="0">
                <a:latin typeface="Verdana" pitchFamily="34" charset="0"/>
                <a:ea typeface="Verdana" pitchFamily="34" charset="0"/>
                <a:cs typeface="Verdana" pitchFamily="34" charset="0"/>
              </a:rPr>
              <a:t>Afsluiting</a:t>
            </a:r>
            <a:r>
              <a:rPr lang="nl-NL" altLang="nl-N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met een hapje en een drankje</a:t>
            </a:r>
          </a:p>
          <a:p>
            <a:pPr>
              <a:lnSpc>
                <a:spcPct val="150000"/>
              </a:lnSpc>
              <a:defRPr/>
            </a:pPr>
            <a:endParaRPr lang="nl-NL" sz="16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62186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idx="10"/>
          </p:nvPr>
        </p:nvSpPr>
        <p:spPr>
          <a:xfrm>
            <a:off x="10376536" y="6366511"/>
            <a:ext cx="130175" cy="146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rtlCol="0" anchor="t">
            <a:normAutofit/>
          </a:bodyPr>
          <a:lstStyle/>
          <a:p>
            <a:pPr marL="0">
              <a:lnSpc>
                <a:spcPts val="1000"/>
              </a:lnSpc>
              <a:spcAft>
                <a:spcPts val="0"/>
              </a:spcAft>
            </a:pPr>
            <a:r>
              <a:rPr lang="nl-NL" sz="950">
                <a:solidFill>
                  <a:srgbClr val="005171"/>
                </a:solidFill>
                <a:latin typeface="Verdana" panose="02020603050405020304" pitchFamily="2"/>
              </a:rPr>
              <a:t>1 </a:t>
            </a:r>
          </a:p>
        </p:txBody>
      </p:sp>
      <p:pic>
        <p:nvPicPr>
          <p:cNvPr id="4" name="Afbeelding 3" descr="Afbeelding met binnen, tafel, zitten, bord&#10;&#10;Automatisch gegenereerde beschrijving">
            <a:extLst>
              <a:ext uri="{FF2B5EF4-FFF2-40B4-BE49-F238E27FC236}">
                <a16:creationId xmlns:a16="http://schemas.microsoft.com/office/drawing/2014/main" id="{AB75EFD8-CCAC-4549-9193-B8B251D7E0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28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idx="10"/>
          </p:nvPr>
        </p:nvSpPr>
        <p:spPr>
          <a:xfrm>
            <a:off x="10376536" y="6366511"/>
            <a:ext cx="130175" cy="146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rtlCol="0" anchor="t">
            <a:normAutofit/>
          </a:bodyPr>
          <a:lstStyle/>
          <a:p>
            <a:pPr marL="0">
              <a:lnSpc>
                <a:spcPts val="1000"/>
              </a:lnSpc>
              <a:spcAft>
                <a:spcPts val="0"/>
              </a:spcAft>
            </a:pPr>
            <a:r>
              <a:rPr lang="nl-NL" sz="950">
                <a:solidFill>
                  <a:srgbClr val="005171"/>
                </a:solidFill>
                <a:latin typeface="Verdana" panose="02020603050405020304" pitchFamily="2"/>
              </a:rPr>
              <a:t>1 </a:t>
            </a:r>
          </a:p>
        </p:txBody>
      </p:sp>
      <p:pic>
        <p:nvPicPr>
          <p:cNvPr id="4" name="Afbeelding 3" descr="Afbeelding met binnen, tafel, persoon, zitten&#10;&#10;Automatisch gegenereerde beschrijving">
            <a:extLst>
              <a:ext uri="{FF2B5EF4-FFF2-40B4-BE49-F238E27FC236}">
                <a16:creationId xmlns:a16="http://schemas.microsoft.com/office/drawing/2014/main" id="{77EE9ED7-41B1-4FD5-8E77-A375079329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93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idx="10"/>
          </p:nvPr>
        </p:nvSpPr>
        <p:spPr>
          <a:xfrm>
            <a:off x="10376536" y="6366511"/>
            <a:ext cx="130175" cy="146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rtlCol="0" anchor="t">
            <a:normAutofit/>
          </a:bodyPr>
          <a:lstStyle/>
          <a:p>
            <a:pPr marL="0">
              <a:lnSpc>
                <a:spcPts val="1000"/>
              </a:lnSpc>
              <a:spcAft>
                <a:spcPts val="0"/>
              </a:spcAft>
            </a:pPr>
            <a:r>
              <a:rPr lang="nl-NL" sz="950">
                <a:solidFill>
                  <a:srgbClr val="005171"/>
                </a:solidFill>
                <a:latin typeface="Verdana" panose="02020603050405020304" pitchFamily="2"/>
              </a:rPr>
              <a:t>1 </a:t>
            </a:r>
          </a:p>
        </p:txBody>
      </p:sp>
      <p:pic>
        <p:nvPicPr>
          <p:cNvPr id="4" name="Afbeelding 3" descr="Afbeelding met persoon, tafel, binnen, zitten&#10;&#10;Automatisch gegenereerde beschrijving">
            <a:extLst>
              <a:ext uri="{FF2B5EF4-FFF2-40B4-BE49-F238E27FC236}">
                <a16:creationId xmlns:a16="http://schemas.microsoft.com/office/drawing/2014/main" id="{9D7542DC-67D8-4017-B1F8-A88D5707F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78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idx="10"/>
          </p:nvPr>
        </p:nvSpPr>
        <p:spPr>
          <a:xfrm>
            <a:off x="10376536" y="6366511"/>
            <a:ext cx="130175" cy="146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rtlCol="0" anchor="t">
            <a:normAutofit/>
          </a:bodyPr>
          <a:lstStyle/>
          <a:p>
            <a:pPr marL="0">
              <a:lnSpc>
                <a:spcPts val="1000"/>
              </a:lnSpc>
              <a:spcAft>
                <a:spcPts val="0"/>
              </a:spcAft>
            </a:pPr>
            <a:r>
              <a:rPr lang="nl-NL" sz="950">
                <a:solidFill>
                  <a:srgbClr val="005171"/>
                </a:solidFill>
                <a:latin typeface="Verdana" panose="02020603050405020304" pitchFamily="2"/>
              </a:rPr>
              <a:t>1 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C73D9F9C-9E1C-413A-A5D2-5387549F0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88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idx="10"/>
          </p:nvPr>
        </p:nvSpPr>
        <p:spPr>
          <a:xfrm>
            <a:off x="10376536" y="6366511"/>
            <a:ext cx="130175" cy="146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rtlCol="0" anchor="t">
            <a:normAutofit/>
          </a:bodyPr>
          <a:lstStyle/>
          <a:p>
            <a:pPr marL="0">
              <a:lnSpc>
                <a:spcPts val="1000"/>
              </a:lnSpc>
              <a:spcAft>
                <a:spcPts val="0"/>
              </a:spcAft>
            </a:pPr>
            <a:r>
              <a:rPr lang="nl-NL" sz="950">
                <a:solidFill>
                  <a:srgbClr val="005171"/>
                </a:solidFill>
                <a:latin typeface="Verdana" panose="02020603050405020304" pitchFamily="2"/>
              </a:rPr>
              <a:t>1 </a:t>
            </a:r>
          </a:p>
        </p:txBody>
      </p:sp>
      <p:pic>
        <p:nvPicPr>
          <p:cNvPr id="4" name="Afbeelding 3" descr="Afbeelding met persoon, binnen, man, vasthouden&#10;&#10;Automatisch gegenereerde beschrijving">
            <a:extLst>
              <a:ext uri="{FF2B5EF4-FFF2-40B4-BE49-F238E27FC236}">
                <a16:creationId xmlns:a16="http://schemas.microsoft.com/office/drawing/2014/main" id="{5A33656B-274E-47DC-9B3C-2A6DB5FDCF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37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idx="10"/>
          </p:nvPr>
        </p:nvSpPr>
        <p:spPr>
          <a:xfrm>
            <a:off x="10376536" y="6366511"/>
            <a:ext cx="130175" cy="146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rtlCol="0" anchor="t">
            <a:normAutofit/>
          </a:bodyPr>
          <a:lstStyle/>
          <a:p>
            <a:pPr marL="0">
              <a:lnSpc>
                <a:spcPts val="1000"/>
              </a:lnSpc>
              <a:spcAft>
                <a:spcPts val="0"/>
              </a:spcAft>
            </a:pPr>
            <a:r>
              <a:rPr lang="nl-NL" sz="950">
                <a:solidFill>
                  <a:srgbClr val="005171"/>
                </a:solidFill>
                <a:latin typeface="Verdana" panose="02020603050405020304" pitchFamily="2"/>
              </a:rPr>
              <a:t>1 </a:t>
            </a:r>
          </a:p>
        </p:txBody>
      </p:sp>
      <p:pic>
        <p:nvPicPr>
          <p:cNvPr id="3" name="Afbeelding 2" descr="Afbeelding met persoon, binnen, groep, mensen&#10;&#10;Automatisch gegenereerde beschrijving">
            <a:extLst>
              <a:ext uri="{FF2B5EF4-FFF2-40B4-BE49-F238E27FC236}">
                <a16:creationId xmlns:a16="http://schemas.microsoft.com/office/drawing/2014/main" id="{35C1F4AF-7E45-4001-B473-D14B43766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57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idx="10"/>
          </p:nvPr>
        </p:nvSpPr>
        <p:spPr>
          <a:xfrm>
            <a:off x="10376536" y="6366511"/>
            <a:ext cx="130175" cy="146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rtlCol="0" anchor="t">
            <a:normAutofit/>
          </a:bodyPr>
          <a:lstStyle/>
          <a:p>
            <a:pPr marL="0">
              <a:lnSpc>
                <a:spcPts val="1000"/>
              </a:lnSpc>
              <a:spcAft>
                <a:spcPts val="0"/>
              </a:spcAft>
            </a:pPr>
            <a:r>
              <a:rPr lang="nl-NL" sz="950">
                <a:solidFill>
                  <a:srgbClr val="005171"/>
                </a:solidFill>
                <a:latin typeface="Verdana" panose="02020603050405020304" pitchFamily="2"/>
              </a:rPr>
              <a:t>1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DAADABE-30AD-4DC5-9914-93005A0A79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  <p:pic>
        <p:nvPicPr>
          <p:cNvPr id="3" name="Afbeelding 2" descr="Afbeelding met staand, voorzijde, televisie, scherm&#10;&#10;Automatisch gegenereerde beschrijving">
            <a:extLst>
              <a:ext uri="{FF2B5EF4-FFF2-40B4-BE49-F238E27FC236}">
                <a16:creationId xmlns:a16="http://schemas.microsoft.com/office/drawing/2014/main" id="{BEFFC41F-C8E8-43C2-85DD-38F10A5C07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59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idx="10"/>
          </p:nvPr>
        </p:nvSpPr>
        <p:spPr>
          <a:xfrm>
            <a:off x="10376536" y="6366511"/>
            <a:ext cx="130175" cy="146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rtlCol="0" anchor="t">
            <a:normAutofit/>
          </a:bodyPr>
          <a:lstStyle/>
          <a:p>
            <a:pPr marL="0">
              <a:lnSpc>
                <a:spcPts val="1000"/>
              </a:lnSpc>
              <a:spcAft>
                <a:spcPts val="0"/>
              </a:spcAft>
            </a:pPr>
            <a:r>
              <a:rPr lang="nl-NL" sz="950">
                <a:solidFill>
                  <a:srgbClr val="005171"/>
                </a:solidFill>
                <a:latin typeface="Verdana" panose="02020603050405020304" pitchFamily="2"/>
              </a:rPr>
              <a:t>1 </a:t>
            </a:r>
          </a:p>
        </p:txBody>
      </p:sp>
      <p:pic>
        <p:nvPicPr>
          <p:cNvPr id="3" name="Afbeelding 2" descr="Afbeelding met persoon, man, binnen, mensen&#10;&#10;Automatisch gegenereerde beschrijving">
            <a:extLst>
              <a:ext uri="{FF2B5EF4-FFF2-40B4-BE49-F238E27FC236}">
                <a16:creationId xmlns:a16="http://schemas.microsoft.com/office/drawing/2014/main" id="{4C78C6F2-CA3B-49AE-ADA6-24E427BA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70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idx="10"/>
          </p:nvPr>
        </p:nvSpPr>
        <p:spPr>
          <a:xfrm>
            <a:off x="10376536" y="6366511"/>
            <a:ext cx="130175" cy="146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rtlCol="0" anchor="t">
            <a:normAutofit/>
          </a:bodyPr>
          <a:lstStyle/>
          <a:p>
            <a:pPr marL="0">
              <a:lnSpc>
                <a:spcPts val="1000"/>
              </a:lnSpc>
              <a:spcAft>
                <a:spcPts val="0"/>
              </a:spcAft>
            </a:pPr>
            <a:r>
              <a:rPr lang="nl-NL" sz="950">
                <a:solidFill>
                  <a:srgbClr val="005171"/>
                </a:solidFill>
                <a:latin typeface="Verdana" panose="02020603050405020304" pitchFamily="2"/>
              </a:rPr>
              <a:t>1 </a:t>
            </a:r>
          </a:p>
        </p:txBody>
      </p:sp>
      <p:pic>
        <p:nvPicPr>
          <p:cNvPr id="3" name="Afbeelding 2" descr="Afbeelding met persoon, groep, binnen, mensen&#10;&#10;Automatisch gegenereerde beschrijving">
            <a:extLst>
              <a:ext uri="{FF2B5EF4-FFF2-40B4-BE49-F238E27FC236}">
                <a16:creationId xmlns:a16="http://schemas.microsoft.com/office/drawing/2014/main" id="{97B4723F-5B3F-4113-8E17-0F56DE94E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87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idx="10"/>
          </p:nvPr>
        </p:nvSpPr>
        <p:spPr>
          <a:xfrm>
            <a:off x="10376536" y="6366511"/>
            <a:ext cx="130175" cy="146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rtlCol="0" anchor="t">
            <a:normAutofit/>
          </a:bodyPr>
          <a:lstStyle/>
          <a:p>
            <a:pPr marL="0">
              <a:lnSpc>
                <a:spcPts val="1000"/>
              </a:lnSpc>
              <a:spcAft>
                <a:spcPts val="0"/>
              </a:spcAft>
            </a:pPr>
            <a:r>
              <a:rPr lang="nl-NL" sz="950">
                <a:solidFill>
                  <a:srgbClr val="005171"/>
                </a:solidFill>
                <a:latin typeface="Verdana" panose="02020603050405020304" pitchFamily="2"/>
              </a:rPr>
              <a:t>1 </a:t>
            </a:r>
          </a:p>
        </p:txBody>
      </p:sp>
      <p:pic>
        <p:nvPicPr>
          <p:cNvPr id="3" name="Afbeelding 2" descr="Afbeelding met persoon, binnen, groep, staand&#10;&#10;Automatisch gegenereerde beschrijving">
            <a:extLst>
              <a:ext uri="{FF2B5EF4-FFF2-40B4-BE49-F238E27FC236}">
                <a16:creationId xmlns:a16="http://schemas.microsoft.com/office/drawing/2014/main" id="{DF588019-B06C-4E54-B21A-FF3D0F66BD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81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VK NB_PWP_pagin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0534" cy="6858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677909" y="2822456"/>
            <a:ext cx="89866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rgbClr val="BD2F34"/>
                </a:solidFill>
                <a:latin typeface="Verdana"/>
                <a:cs typeface="Verdana"/>
              </a:rPr>
              <a:t>HUISHOUDELIJK DEEL</a:t>
            </a:r>
          </a:p>
        </p:txBody>
      </p:sp>
    </p:spTree>
    <p:extLst>
      <p:ext uri="{BB962C8B-B14F-4D97-AF65-F5344CB8AC3E}">
        <p14:creationId xmlns:p14="http://schemas.microsoft.com/office/powerpoint/2010/main" val="1348508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939926" y="1677670"/>
            <a:ext cx="8531225" cy="4997450"/>
          </a:xfrm>
          <a:prstGeom prst="rect">
            <a:avLst/>
          </a:prstGeom>
        </p:spPr>
      </p:pic>
      <p:sp>
        <p:nvSpPr>
          <p:cNvPr id="4" name="Tijdelijke aanduiding voor tekst 3"/>
          <p:cNvSpPr>
            <a:spLocks noGrp="1"/>
          </p:cNvSpPr>
          <p:nvPr>
            <p:ph type="body" idx="10"/>
          </p:nvPr>
        </p:nvSpPr>
        <p:spPr>
          <a:xfrm>
            <a:off x="1939926" y="215900"/>
            <a:ext cx="8566785" cy="14617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940" rIns="0" bIns="0" rtlCol="0" anchor="t">
            <a:normAutofit/>
          </a:bodyPr>
          <a:lstStyle/>
          <a:p>
            <a:pPr>
              <a:lnSpc>
                <a:spcPts val="3600"/>
              </a:lnSpc>
              <a:spcAft>
                <a:spcPts val="0"/>
              </a:spcAft>
              <a:buNone/>
            </a:pPr>
            <a:r>
              <a:rPr lang="nl-NL" sz="2950" spc="10" dirty="0">
                <a:solidFill>
                  <a:srgbClr val="005171"/>
                </a:solidFill>
                <a:latin typeface="Verdana" panose="02020603050405020304" pitchFamily="2"/>
              </a:rPr>
              <a:t>Enkele conclusies uit het onderzoek</a:t>
            </a:r>
            <a:endParaRPr lang="nl-NL" sz="1950" spc="-30" dirty="0">
              <a:solidFill>
                <a:srgbClr val="005171"/>
              </a:solidFill>
              <a:latin typeface="Verdana" panose="02020603050405020304" pitchFamily="2"/>
            </a:endParaRP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idx="10"/>
          </p:nvPr>
        </p:nvSpPr>
        <p:spPr>
          <a:xfrm>
            <a:off x="10376536" y="6366511"/>
            <a:ext cx="130175" cy="14668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rtlCol="0" anchor="t">
            <a:normAutofit/>
          </a:bodyPr>
          <a:lstStyle/>
          <a:p>
            <a:pPr marL="0">
              <a:lnSpc>
                <a:spcPts val="1000"/>
              </a:lnSpc>
              <a:spcAft>
                <a:spcPts val="0"/>
              </a:spcAft>
              <a:buNone/>
            </a:pPr>
            <a:r>
              <a:rPr lang="nl-NL" sz="950" dirty="0">
                <a:solidFill>
                  <a:srgbClr val="005171"/>
                </a:solidFill>
                <a:latin typeface="Verdana" panose="02020603050405020304" pitchFamily="2"/>
              </a:rPr>
              <a:t> </a:t>
            </a:r>
          </a:p>
        </p:txBody>
      </p:sp>
      <p:cxnSp>
        <p:nvCxnSpPr>
          <p:cNvPr id="8" name="Rechte verbindingslijn 7"/>
          <p:cNvCxnSpPr/>
          <p:nvPr/>
        </p:nvCxnSpPr>
        <p:spPr>
          <a:xfrm>
            <a:off x="2018030" y="228600"/>
            <a:ext cx="8440420" cy="0"/>
          </a:xfrm>
          <a:prstGeom prst="line">
            <a:avLst/>
          </a:prstGeom>
          <a:ln w="4445" cmpd="sng">
            <a:solidFill>
              <a:srgbClr val="6993B0"/>
            </a:solidFill>
          </a:ln>
        </p:spPr>
      </p:cxnSp>
      <p:cxnSp>
        <p:nvCxnSpPr>
          <p:cNvPr id="9" name="Rechte verbindingslijn 8"/>
          <p:cNvCxnSpPr/>
          <p:nvPr/>
        </p:nvCxnSpPr>
        <p:spPr>
          <a:xfrm>
            <a:off x="2012951" y="1531620"/>
            <a:ext cx="8449945" cy="0"/>
          </a:xfrm>
          <a:prstGeom prst="line">
            <a:avLst/>
          </a:prstGeom>
          <a:ln w="4445" cmpd="sng">
            <a:solidFill>
              <a:srgbClr val="005171"/>
            </a:solidFill>
          </a:ln>
        </p:spPr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DAADABE-30AD-4DC5-9914-93005A0A79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47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866265" y="229235"/>
            <a:ext cx="8595360" cy="6443980"/>
          </a:xfrm>
          <a:prstGeom prst="rect">
            <a:avLst/>
          </a:prstGeom>
        </p:spPr>
      </p:pic>
      <p:sp>
        <p:nvSpPr>
          <p:cNvPr id="14" name="Tijdelijke aanduiding voor tekst 13"/>
          <p:cNvSpPr>
            <a:spLocks noGrp="1"/>
          </p:cNvSpPr>
          <p:nvPr>
            <p:ph type="body" idx="10"/>
          </p:nvPr>
        </p:nvSpPr>
        <p:spPr>
          <a:xfrm>
            <a:off x="2139315" y="1932941"/>
            <a:ext cx="4189730" cy="4248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540" rIns="0" bIns="0" rtlCol="0" anchor="t">
            <a:normAutofit fontScale="85000" lnSpcReduction="10000"/>
          </a:bodyPr>
          <a:lstStyle/>
          <a:p>
            <a:pPr marL="0">
              <a:lnSpc>
                <a:spcPts val="3300"/>
              </a:lnSpc>
              <a:spcAft>
                <a:spcPts val="0"/>
              </a:spcAft>
              <a:buNone/>
            </a:pPr>
            <a:r>
              <a:rPr lang="nl-NL" sz="2700" b="1" spc="60" dirty="0">
                <a:solidFill>
                  <a:srgbClr val="005171"/>
                </a:solidFill>
                <a:latin typeface="Verdana" panose="02020603050405020304" pitchFamily="2"/>
              </a:rPr>
              <a:t>Regionaal en Landbouw </a:t>
            </a:r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idx="10"/>
          </p:nvPr>
        </p:nvSpPr>
        <p:spPr>
          <a:xfrm>
            <a:off x="2069465" y="234950"/>
            <a:ext cx="5363210" cy="4597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795" rIns="0" bIns="0" rtlCol="0" anchor="t">
            <a:normAutofit fontScale="85000" lnSpcReduction="10000"/>
          </a:bodyPr>
          <a:lstStyle/>
          <a:p>
            <a:pPr marL="0">
              <a:lnSpc>
                <a:spcPts val="3500"/>
              </a:lnSpc>
              <a:spcAft>
                <a:spcPts val="0"/>
              </a:spcAft>
              <a:buNone/>
            </a:pPr>
            <a:r>
              <a:rPr lang="nl-NL" sz="2950" b="1" spc="50" dirty="0">
                <a:solidFill>
                  <a:srgbClr val="005171"/>
                </a:solidFill>
                <a:latin typeface="Verdana" panose="02020603050405020304" pitchFamily="2"/>
              </a:rPr>
              <a:t>Kenniscentrum Steenbergen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AA70A39-3A9A-4E63-AA34-9DA8974BCE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ijdelijke aanduiding voor tekst 248"/>
          <p:cNvSpPr>
            <a:spLocks noGrp="1"/>
          </p:cNvSpPr>
          <p:nvPr>
            <p:ph type="body" idx="10"/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1386BF"/>
          </a:solidFill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251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52" name="Tijdelijke aanduiding voor tekst 251"/>
          <p:cNvSpPr>
            <a:spLocks noGrp="1"/>
          </p:cNvSpPr>
          <p:nvPr>
            <p:ph type="body" idx="10"/>
          </p:nvPr>
        </p:nvSpPr>
        <p:spPr>
          <a:xfrm>
            <a:off x="2068196" y="236220"/>
            <a:ext cx="3305175" cy="4584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rtlCol="0" anchor="t">
            <a:normAutofit fontScale="85000" lnSpcReduction="10000"/>
          </a:bodyPr>
          <a:lstStyle/>
          <a:p>
            <a:pPr>
              <a:lnSpc>
                <a:spcPts val="3500"/>
              </a:lnSpc>
            </a:pPr>
            <a:r>
              <a:rPr lang="nl-NL" sz="2950" b="1" spc="15">
                <a:solidFill>
                  <a:srgbClr val="FFFFFF"/>
                </a:solidFill>
                <a:latin typeface="Verdana" panose="02020603050405020304" pitchFamily="2"/>
              </a:rPr>
              <a:t>Expertisecentrum </a:t>
            </a:r>
          </a:p>
        </p:txBody>
      </p:sp>
      <p:sp>
        <p:nvSpPr>
          <p:cNvPr id="253" name="Tijdelijke aanduiding voor tekst 252"/>
          <p:cNvSpPr>
            <a:spLocks noGrp="1"/>
          </p:cNvSpPr>
          <p:nvPr>
            <p:ph type="body" idx="10"/>
          </p:nvPr>
        </p:nvSpPr>
        <p:spPr>
          <a:xfrm>
            <a:off x="10271125" y="6379211"/>
            <a:ext cx="262890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ts val="1000"/>
              </a:lnSpc>
            </a:pPr>
            <a:r>
              <a:rPr lang="nl-NL" sz="850" b="1" spc="90">
                <a:solidFill>
                  <a:srgbClr val="FFFFFF"/>
                </a:solidFill>
                <a:latin typeface="Verdana" panose="02020603050405020304" pitchFamily="2"/>
              </a:rPr>
              <a:t>28 </a:t>
            </a:r>
          </a:p>
        </p:txBody>
      </p:sp>
    </p:spTree>
    <p:extLst>
      <p:ext uri="{BB962C8B-B14F-4D97-AF65-F5344CB8AC3E}">
        <p14:creationId xmlns:p14="http://schemas.microsoft.com/office/powerpoint/2010/main" val="475915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jdelijke aanduiding voor tekst 27"/>
          <p:cNvSpPr>
            <a:spLocks noGrp="1"/>
          </p:cNvSpPr>
          <p:nvPr>
            <p:ph type="body" idx="10"/>
          </p:nvPr>
        </p:nvSpPr>
        <p:spPr>
          <a:xfrm>
            <a:off x="1916431" y="0"/>
            <a:ext cx="8615045" cy="6860540"/>
          </a:xfrm>
          <a:prstGeom prst="rect">
            <a:avLst/>
          </a:prstGeom>
          <a:solidFill>
            <a:srgbClr val="F1F7E5"/>
          </a:solidFill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30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916431" y="0"/>
            <a:ext cx="8564245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962015" y="1069976"/>
            <a:ext cx="4511040" cy="5139055"/>
          </a:xfrm>
          <a:prstGeom prst="rect">
            <a:avLst/>
          </a:prstGeom>
        </p:spPr>
      </p:pic>
      <p:pic>
        <p:nvPicPr>
          <p:cNvPr id="87" name="Image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1941831" y="6272530"/>
            <a:ext cx="2069465" cy="393700"/>
          </a:xfrm>
          <a:prstGeom prst="rect">
            <a:avLst/>
          </a:prstGeom>
        </p:spPr>
      </p:pic>
      <p:sp>
        <p:nvSpPr>
          <p:cNvPr id="79" name="Tijdelijke aanduiding voor tekst 78"/>
          <p:cNvSpPr>
            <a:spLocks noGrp="1"/>
          </p:cNvSpPr>
          <p:nvPr>
            <p:ph type="body" idx="10"/>
          </p:nvPr>
        </p:nvSpPr>
        <p:spPr>
          <a:xfrm>
            <a:off x="1956436" y="215901"/>
            <a:ext cx="8575675" cy="54673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rtlCol="0" anchor="t">
            <a:normAutofit/>
          </a:bodyPr>
          <a:lstStyle/>
          <a:p>
            <a:r>
              <a:rPr lang="nl-NL" sz="2950" spc="15">
                <a:solidFill>
                  <a:srgbClr val="005171"/>
                </a:solidFill>
                <a:latin typeface="Verdana" panose="02020603050405020304" pitchFamily="2"/>
              </a:rPr>
              <a:t>Sterke agrarische sector </a:t>
            </a:r>
          </a:p>
        </p:txBody>
      </p:sp>
      <p:graphicFrame>
        <p:nvGraphicFramePr>
          <p:cNvPr id="82" name="table 82"/>
          <p:cNvGraphicFramePr>
            <a:graphicFrameLocks noGrp="1"/>
          </p:cNvGraphicFramePr>
          <p:nvPr/>
        </p:nvGraphicFramePr>
        <p:xfrm>
          <a:off x="1956436" y="1059816"/>
          <a:ext cx="8575675" cy="5166995"/>
        </p:xfrm>
        <a:graphic>
          <a:graphicData uri="http://schemas.openxmlformats.org/drawingml/2006/table">
            <a:tbl>
              <a:tblPr/>
              <a:tblGrid>
                <a:gridCol w="4005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66995">
                <a:tc>
                  <a:txBody>
                    <a:bodyPr/>
                    <a:lstStyle/>
                    <a:p>
                      <a:pPr marL="91440" marR="0" indent="228600" algn="l">
                        <a:lnSpc>
                          <a:spcPts val="2500"/>
                        </a:lnSpc>
                        <a:spcBef>
                          <a:spcPts val="2835"/>
                        </a:spcBef>
                        <a:spcAft>
                          <a:spcPts val="0"/>
                        </a:spcAft>
                        <a:buFont typeface="Verdana"/>
                        <a:buChar char="·"/>
                      </a:pPr>
                      <a:r>
                        <a:rPr lang="nl-NL" sz="2150" spc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Verzilting biedt</a:t>
                      </a:r>
                      <a:r>
                        <a:rPr lang="nl-NL" sz="2150" spc="0">
                          <a:solidFill>
                            <a:srgbClr val="005171"/>
                          </a:solidFill>
                          <a:latin typeface="Lucida Console" panose="02020603050405020304"/>
                        </a:rPr>
                        <a:t> </a:t>
                      </a:r>
                      <a:r>
                        <a:rPr lang="nl-NL" sz="21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Kansen </a:t>
                      </a:r>
                    </a:p>
                    <a:p>
                      <a:pPr marL="1120140" marR="0" indent="-342900" algn="l">
                        <a:lnSpc>
                          <a:spcPts val="2400"/>
                        </a:lnSpc>
                        <a:spcBef>
                          <a:spcPts val="100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9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Ontwikkelingen </a:t>
                      </a:r>
                    </a:p>
                    <a:p>
                      <a:pPr marL="1120140" marR="0" indent="-342900" algn="l">
                        <a:lnSpc>
                          <a:spcPts val="2400"/>
                        </a:lnSpc>
                        <a:spcBef>
                          <a:spcPts val="115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9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Bufferzone </a:t>
                      </a:r>
                    </a:p>
                    <a:p>
                      <a:pPr marL="1120140" marR="0" indent="-342900" algn="l">
                        <a:lnSpc>
                          <a:spcPts val="2400"/>
                        </a:lnSpc>
                        <a:spcBef>
                          <a:spcPts val="112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9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Verzilte landbouw </a:t>
                      </a:r>
                    </a:p>
                    <a:p>
                      <a:pPr marL="91440" marR="0" indent="228600" algn="l">
                        <a:lnSpc>
                          <a:spcPts val="2600"/>
                        </a:lnSpc>
                        <a:spcBef>
                          <a:spcPts val="1330"/>
                        </a:spcBef>
                        <a:spcAft>
                          <a:spcPts val="0"/>
                        </a:spcAft>
                        <a:buFont typeface="Verdana"/>
                        <a:buChar char="·"/>
                      </a:pPr>
                      <a:r>
                        <a:rPr lang="nl-NL" sz="21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Kenniscluster </a:t>
                      </a:r>
                    </a:p>
                    <a:p>
                      <a:pPr marL="1120140" marR="0" indent="-342900" algn="l">
                        <a:lnSpc>
                          <a:spcPts val="2400"/>
                        </a:lnSpc>
                        <a:spcBef>
                          <a:spcPts val="935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9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Landbouw hogeschool </a:t>
                      </a:r>
                    </a:p>
                    <a:p>
                      <a:pPr marL="1931670" marR="0" indent="-285750" algn="l">
                        <a:lnSpc>
                          <a:spcPts val="2100"/>
                        </a:lnSpc>
                        <a:spcBef>
                          <a:spcPts val="135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80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Jongeren </a:t>
                      </a:r>
                    </a:p>
                    <a:p>
                      <a:pPr marL="1931670" marR="0" indent="-285750" algn="l">
                        <a:lnSpc>
                          <a:spcPts val="2100"/>
                        </a:lnSpc>
                        <a:spcBef>
                          <a:spcPts val="135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sz="1800" spc="-45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Werkgelegenheid </a:t>
                      </a:r>
                    </a:p>
                    <a:p>
                      <a:pPr marL="91440" marR="0" indent="228600" algn="l">
                        <a:lnSpc>
                          <a:spcPts val="2600"/>
                        </a:lnSpc>
                        <a:spcBef>
                          <a:spcPts val="1375"/>
                        </a:spcBef>
                        <a:spcAft>
                          <a:spcPts val="6790"/>
                        </a:spcAft>
                        <a:buFont typeface="Verdana"/>
                        <a:buChar char="·"/>
                      </a:pPr>
                      <a:r>
                        <a:rPr lang="nl-NL" sz="215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Transport via Haven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6" name="table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338729"/>
              </p:ext>
            </p:extLst>
          </p:nvPr>
        </p:nvGraphicFramePr>
        <p:xfrm>
          <a:off x="1941831" y="6272530"/>
          <a:ext cx="8590915" cy="393700"/>
        </p:xfrm>
        <a:graphic>
          <a:graphicData uri="http://schemas.openxmlformats.org/drawingml/2006/table">
            <a:tbl>
              <a:tblPr/>
              <a:tblGrid>
                <a:gridCol w="2069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1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l"/>
                      <a:r>
                        <a:rPr lang="en-US" sz="100"/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lnSpc>
                          <a:spcPts val="1100"/>
                        </a:lnSpc>
                        <a:spcBef>
                          <a:spcPts val="815"/>
                        </a:spcBef>
                        <a:spcAft>
                          <a:spcPts val="1225"/>
                        </a:spcAft>
                      </a:pPr>
                      <a:r>
                        <a:rPr lang="nl-NL" sz="900" spc="0" dirty="0">
                          <a:solidFill>
                            <a:srgbClr val="005171"/>
                          </a:solidFill>
                          <a:latin typeface="Verdana" panose="02020603050405020304" pitchFamily="2"/>
                        </a:rPr>
                        <a:t> </a:t>
                      </a:r>
                    </a:p>
                  </a:txBody>
                  <a:tcPr marL="0" marR="0" marT="0" marB="0">
                    <a:lnL w="0" cmpd="sng">
                      <a:noFill/>
                      <a:prstDash val="solid"/>
                    </a:lnL>
                    <a:lnR w="0" cmpd="sng">
                      <a:noFill/>
                      <a:prstDash val="solid"/>
                    </a:lnR>
                    <a:lnT w="0" cmpd="sng">
                      <a:noFill/>
                      <a:prstDash val="solid"/>
                    </a:lnT>
                    <a:lnB w="0" cmpd="sng">
                      <a:noFill/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88" name="Rechte verbindingslijn 87"/>
          <p:cNvCxnSpPr/>
          <p:nvPr/>
        </p:nvCxnSpPr>
        <p:spPr>
          <a:xfrm>
            <a:off x="2014855" y="228600"/>
            <a:ext cx="8446770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89" name="Rechte verbindingslijn 88"/>
          <p:cNvCxnSpPr/>
          <p:nvPr/>
        </p:nvCxnSpPr>
        <p:spPr>
          <a:xfrm>
            <a:off x="2014855" y="765175"/>
            <a:ext cx="844677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AB15B13-257D-432C-8FAC-7A68FF51C9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952625" y="150127"/>
            <a:ext cx="8580120" cy="6440170"/>
          </a:xfrm>
          <a:prstGeom prst="rect">
            <a:avLst/>
          </a:prstGeom>
        </p:spPr>
      </p:pic>
      <p:sp>
        <p:nvSpPr>
          <p:cNvPr id="100" name="Tijdelijke aanduiding voor tekst 99"/>
          <p:cNvSpPr>
            <a:spLocks noGrp="1"/>
          </p:cNvSpPr>
          <p:nvPr>
            <p:ph type="body" idx="10"/>
          </p:nvPr>
        </p:nvSpPr>
        <p:spPr>
          <a:xfrm>
            <a:off x="10281921" y="6400801"/>
            <a:ext cx="250825" cy="882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r>
              <a:rPr lang="nl-NL" sz="900" spc="60" dirty="0">
                <a:solidFill>
                  <a:srgbClr val="005171"/>
                </a:solidFill>
                <a:latin typeface="Verdana" panose="02020603050405020304" pitchFamily="2"/>
              </a:rPr>
              <a:t> </a:t>
            </a:r>
          </a:p>
        </p:txBody>
      </p:sp>
      <p:sp>
        <p:nvSpPr>
          <p:cNvPr id="101" name="Tijdelijke aanduiding voor tekst 100"/>
          <p:cNvSpPr>
            <a:spLocks noGrp="1"/>
          </p:cNvSpPr>
          <p:nvPr>
            <p:ph type="body" idx="10"/>
          </p:nvPr>
        </p:nvSpPr>
        <p:spPr>
          <a:xfrm>
            <a:off x="2069466" y="332105"/>
            <a:ext cx="1734185" cy="2895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ts val="2200"/>
              </a:lnSpc>
              <a:buNone/>
            </a:pPr>
            <a:r>
              <a:rPr lang="nl-NL" sz="2950" spc="-100" dirty="0">
                <a:solidFill>
                  <a:srgbClr val="005171"/>
                </a:solidFill>
                <a:latin typeface="Verdana" panose="02020603050405020304" pitchFamily="2"/>
              </a:rPr>
              <a:t>Recreatie </a:t>
            </a:r>
          </a:p>
        </p:txBody>
      </p:sp>
      <p:sp>
        <p:nvSpPr>
          <p:cNvPr id="102" name="Tijdelijke aanduiding voor tekst 101"/>
          <p:cNvSpPr>
            <a:spLocks noGrp="1"/>
          </p:cNvSpPr>
          <p:nvPr>
            <p:ph type="body" idx="10"/>
          </p:nvPr>
        </p:nvSpPr>
        <p:spPr>
          <a:xfrm>
            <a:off x="2060576" y="1591310"/>
            <a:ext cx="3456305" cy="30200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indent="228600" algn="just">
              <a:lnSpc>
                <a:spcPts val="2600"/>
              </a:lnSpc>
              <a:buFont typeface="Verdana"/>
              <a:buChar char="·"/>
            </a:pPr>
            <a:r>
              <a:rPr lang="nl-NL" sz="2150" spc="-25" dirty="0">
                <a:solidFill>
                  <a:srgbClr val="005171"/>
                </a:solidFill>
                <a:latin typeface="Verdana" panose="02020603050405020304" pitchFamily="2"/>
              </a:rPr>
              <a:t>Cultuurhistorie </a:t>
            </a:r>
          </a:p>
          <a:p>
            <a:pPr indent="228600" algn="just">
              <a:lnSpc>
                <a:spcPts val="2600"/>
              </a:lnSpc>
              <a:spcBef>
                <a:spcPts val="710"/>
              </a:spcBef>
              <a:buFont typeface="Verdana"/>
              <a:buChar char="·"/>
            </a:pPr>
            <a:r>
              <a:rPr lang="nl-NL" sz="2150" spc="-35" dirty="0">
                <a:solidFill>
                  <a:srgbClr val="005171"/>
                </a:solidFill>
                <a:latin typeface="Verdana" panose="02020603050405020304" pitchFamily="2"/>
              </a:rPr>
              <a:t>E-bikes </a:t>
            </a:r>
          </a:p>
          <a:p>
            <a:pPr marL="1028700" indent="-342900" algn="just">
              <a:lnSpc>
                <a:spcPts val="2400"/>
              </a:lnSpc>
              <a:spcBef>
                <a:spcPts val="935"/>
              </a:spcBef>
            </a:pPr>
            <a:r>
              <a:rPr lang="nl-NL" sz="1950" spc="20" dirty="0">
                <a:solidFill>
                  <a:srgbClr val="005171"/>
                </a:solidFill>
                <a:latin typeface="Verdana" panose="02020603050405020304" pitchFamily="2"/>
              </a:rPr>
              <a:t>Snelfietsnetwerk </a:t>
            </a:r>
          </a:p>
          <a:p>
            <a:pPr marL="1028700" indent="-342900" algn="just">
              <a:lnSpc>
                <a:spcPts val="2400"/>
              </a:lnSpc>
              <a:spcBef>
                <a:spcPts val="1155"/>
              </a:spcBef>
            </a:pPr>
            <a:r>
              <a:rPr lang="nl-NL" sz="1950" spc="15" dirty="0">
                <a:solidFill>
                  <a:srgbClr val="005171"/>
                </a:solidFill>
                <a:latin typeface="Verdana" panose="02020603050405020304" pitchFamily="2"/>
              </a:rPr>
              <a:t>Recreatietochtjes </a:t>
            </a:r>
          </a:p>
          <a:p>
            <a:pPr indent="228600" algn="just">
              <a:lnSpc>
                <a:spcPts val="2600"/>
              </a:lnSpc>
              <a:spcBef>
                <a:spcPts val="1305"/>
              </a:spcBef>
              <a:buFont typeface="Verdana"/>
              <a:buChar char="·"/>
            </a:pPr>
            <a:r>
              <a:rPr lang="nl-NL" sz="2150" spc="-35" dirty="0" err="1">
                <a:solidFill>
                  <a:srgbClr val="005171"/>
                </a:solidFill>
                <a:latin typeface="Verdana" panose="02020603050405020304" pitchFamily="2"/>
              </a:rPr>
              <a:t>Dintelse</a:t>
            </a:r>
            <a:r>
              <a:rPr lang="nl-NL" sz="2150" spc="-35" dirty="0">
                <a:solidFill>
                  <a:srgbClr val="005171"/>
                </a:solidFill>
                <a:latin typeface="Verdana" panose="02020603050405020304" pitchFamily="2"/>
              </a:rPr>
              <a:t> Gorzen </a:t>
            </a:r>
          </a:p>
          <a:p>
            <a:pPr marL="1028700" indent="-342900" algn="just">
              <a:lnSpc>
                <a:spcPts val="2400"/>
              </a:lnSpc>
              <a:spcBef>
                <a:spcPts val="960"/>
              </a:spcBef>
            </a:pPr>
            <a:r>
              <a:rPr lang="nl-NL" sz="1950" spc="-20" dirty="0">
                <a:solidFill>
                  <a:srgbClr val="005171"/>
                </a:solidFill>
                <a:latin typeface="Verdana" panose="02020603050405020304" pitchFamily="2"/>
              </a:rPr>
              <a:t>Duurzaam toerisme </a:t>
            </a:r>
          </a:p>
          <a:p>
            <a:pPr indent="228600" algn="just">
              <a:lnSpc>
                <a:spcPts val="3100"/>
              </a:lnSpc>
              <a:spcBef>
                <a:spcPts val="765"/>
              </a:spcBef>
              <a:buFont typeface="Verdana"/>
              <a:buChar char="·"/>
            </a:pPr>
            <a:r>
              <a:rPr lang="nl-NL" sz="2150" spc="-25" dirty="0">
                <a:solidFill>
                  <a:srgbClr val="005171"/>
                </a:solidFill>
                <a:latin typeface="Verdana" panose="02020603050405020304" pitchFamily="2"/>
              </a:rPr>
              <a:t>Strand ‘de </a:t>
            </a:r>
            <a:r>
              <a:rPr lang="nl-NL" sz="2150" spc="-20" dirty="0">
                <a:solidFill>
                  <a:srgbClr val="005171"/>
                </a:solidFill>
                <a:latin typeface="Verdana" panose="02020603050405020304" pitchFamily="2"/>
              </a:rPr>
              <a:t>Dassenplas</a:t>
            </a:r>
            <a:r>
              <a:rPr lang="nl-NL" sz="2150" spc="-25" dirty="0">
                <a:solidFill>
                  <a:srgbClr val="005171"/>
                </a:solidFill>
                <a:latin typeface="Verdana" panose="02020603050405020304" pitchFamily="2"/>
              </a:rPr>
              <a:t>’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F7325A7-651D-4690-A9ED-76FF2708DC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707" y="6126169"/>
            <a:ext cx="1643605" cy="58170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6327775" y="899160"/>
            <a:ext cx="4145280" cy="4892040"/>
          </a:xfrm>
          <a:prstGeom prst="rect">
            <a:avLst/>
          </a:prstGeom>
        </p:spPr>
      </p:pic>
      <p:pic>
        <p:nvPicPr>
          <p:cNvPr id="126" name="Image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2255520" y="3843656"/>
            <a:ext cx="3559810" cy="2091055"/>
          </a:xfrm>
          <a:prstGeom prst="rect">
            <a:avLst/>
          </a:prstGeom>
        </p:spPr>
      </p:pic>
      <p:pic>
        <p:nvPicPr>
          <p:cNvPr id="129" name="Image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1941831" y="6114416"/>
            <a:ext cx="2069465" cy="551815"/>
          </a:xfrm>
          <a:prstGeom prst="rect">
            <a:avLst/>
          </a:prstGeom>
        </p:spPr>
      </p:pic>
      <p:sp>
        <p:nvSpPr>
          <p:cNvPr id="117" name="Tijdelijke aanduiding voor tekst 116"/>
          <p:cNvSpPr>
            <a:spLocks noGrp="1"/>
          </p:cNvSpPr>
          <p:nvPr>
            <p:ph type="body" idx="10"/>
          </p:nvPr>
        </p:nvSpPr>
        <p:spPr>
          <a:xfrm>
            <a:off x="1941831" y="215900"/>
            <a:ext cx="8590915" cy="6832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rtlCol="0" anchor="t">
            <a:normAutofit/>
          </a:bodyPr>
          <a:lstStyle/>
          <a:p>
            <a:r>
              <a:rPr lang="nl-NL" sz="2950" spc="10">
                <a:solidFill>
                  <a:srgbClr val="005171"/>
                </a:solidFill>
                <a:latin typeface="Verdana" panose="02020603050405020304" pitchFamily="2"/>
              </a:rPr>
              <a:t>Kernen met een eigen karakter </a:t>
            </a:r>
          </a:p>
        </p:txBody>
      </p:sp>
      <p:sp>
        <p:nvSpPr>
          <p:cNvPr id="120" name="Tijdelijke aanduiding voor tekst 119"/>
          <p:cNvSpPr>
            <a:spLocks noGrp="1"/>
          </p:cNvSpPr>
          <p:nvPr>
            <p:ph type="body" idx="10"/>
          </p:nvPr>
        </p:nvSpPr>
        <p:spPr>
          <a:xfrm>
            <a:off x="6895465" y="2326640"/>
            <a:ext cx="354330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rtlCol="0" anchor="t">
            <a:normAutofit/>
          </a:bodyPr>
          <a:lstStyle/>
          <a:p>
            <a:pPr marL="0">
              <a:lnSpc>
                <a:spcPts val="1700"/>
              </a:lnSpc>
              <a:spcAft>
                <a:spcPts val="0"/>
              </a:spcAft>
            </a:pPr>
            <a:r>
              <a:rPr lang="nl-NL" sz="1400" i="1" spc="155">
                <a:solidFill>
                  <a:srgbClr val="005171"/>
                </a:solidFill>
                <a:latin typeface="Verdana" panose="02020603050405020304" pitchFamily="2"/>
              </a:rPr>
              <a:t>25 </a:t>
            </a:r>
          </a:p>
        </p:txBody>
      </p:sp>
      <p:sp>
        <p:nvSpPr>
          <p:cNvPr id="121" name="Tijdelijke aanduiding voor tekst 120"/>
          <p:cNvSpPr>
            <a:spLocks noGrp="1"/>
          </p:cNvSpPr>
          <p:nvPr>
            <p:ph type="body" idx="10"/>
          </p:nvPr>
        </p:nvSpPr>
        <p:spPr>
          <a:xfrm>
            <a:off x="8051166" y="3033395"/>
            <a:ext cx="366395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rtlCol="0" anchor="t">
            <a:normAutofit/>
          </a:bodyPr>
          <a:lstStyle/>
          <a:p>
            <a:pPr marL="0">
              <a:lnSpc>
                <a:spcPts val="1600"/>
              </a:lnSpc>
              <a:spcAft>
                <a:spcPts val="0"/>
              </a:spcAft>
            </a:pPr>
            <a:r>
              <a:rPr lang="nl-NL" sz="1400" i="1" spc="170">
                <a:solidFill>
                  <a:srgbClr val="005171"/>
                </a:solidFill>
                <a:latin typeface="Verdana" panose="02020603050405020304" pitchFamily="2"/>
              </a:rPr>
              <a:t>80 </a:t>
            </a:r>
          </a:p>
        </p:txBody>
      </p:sp>
      <p:sp>
        <p:nvSpPr>
          <p:cNvPr id="122" name="Tijdelijke aanduiding voor tekst 121"/>
          <p:cNvSpPr>
            <a:spLocks noGrp="1"/>
          </p:cNvSpPr>
          <p:nvPr>
            <p:ph type="body" idx="10"/>
          </p:nvPr>
        </p:nvSpPr>
        <p:spPr>
          <a:xfrm>
            <a:off x="8840471" y="1551940"/>
            <a:ext cx="366395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rtlCol="0" anchor="t">
            <a:normAutofit/>
          </a:bodyPr>
          <a:lstStyle/>
          <a:p>
            <a:pPr marL="0">
              <a:lnSpc>
                <a:spcPts val="1600"/>
              </a:lnSpc>
              <a:spcAft>
                <a:spcPts val="0"/>
              </a:spcAft>
            </a:pPr>
            <a:r>
              <a:rPr lang="nl-NL" sz="1400" i="1" spc="180">
                <a:solidFill>
                  <a:srgbClr val="005171"/>
                </a:solidFill>
                <a:latin typeface="Verdana" panose="02020603050405020304" pitchFamily="2"/>
              </a:rPr>
              <a:t>40 </a:t>
            </a:r>
          </a:p>
        </p:txBody>
      </p:sp>
      <p:sp>
        <p:nvSpPr>
          <p:cNvPr id="123" name="Tijdelijke aanduiding voor tekst 122"/>
          <p:cNvSpPr>
            <a:spLocks noGrp="1"/>
          </p:cNvSpPr>
          <p:nvPr>
            <p:ph type="body" idx="10"/>
          </p:nvPr>
        </p:nvSpPr>
        <p:spPr>
          <a:xfrm>
            <a:off x="9453245" y="2890520"/>
            <a:ext cx="356870" cy="21590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rtlCol="0" anchor="t">
            <a:normAutofit/>
          </a:bodyPr>
          <a:lstStyle/>
          <a:p>
            <a:pPr marL="0">
              <a:lnSpc>
                <a:spcPts val="1600"/>
              </a:lnSpc>
              <a:spcAft>
                <a:spcPts val="0"/>
              </a:spcAft>
            </a:pPr>
            <a:r>
              <a:rPr lang="nl-NL" sz="1400" i="1" spc="155">
                <a:solidFill>
                  <a:srgbClr val="005171"/>
                </a:solidFill>
                <a:latin typeface="Verdana" panose="02020603050405020304" pitchFamily="2"/>
              </a:rPr>
              <a:t>35 </a:t>
            </a:r>
          </a:p>
        </p:txBody>
      </p:sp>
      <p:sp>
        <p:nvSpPr>
          <p:cNvPr id="124" name="Tijdelijke aanduiding voor tekst 123"/>
          <p:cNvSpPr>
            <a:spLocks noGrp="1"/>
          </p:cNvSpPr>
          <p:nvPr>
            <p:ph type="body" idx="10"/>
          </p:nvPr>
        </p:nvSpPr>
        <p:spPr>
          <a:xfrm>
            <a:off x="1897924" y="911861"/>
            <a:ext cx="4429851" cy="294449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84885" rIns="0" bIns="0" rtlCol="0" anchor="t">
            <a:normAutofit/>
          </a:bodyPr>
          <a:lstStyle/>
          <a:p>
            <a:pPr marL="434340" indent="-342900" algn="just">
              <a:lnSpc>
                <a:spcPts val="2600"/>
              </a:lnSpc>
              <a:spcAft>
                <a:spcPts val="0"/>
              </a:spcAft>
            </a:pPr>
            <a:r>
              <a:rPr lang="nl-NL" sz="2150" dirty="0">
                <a:solidFill>
                  <a:srgbClr val="005171"/>
                </a:solidFill>
                <a:latin typeface="Verdana" panose="02020603050405020304" pitchFamily="2"/>
              </a:rPr>
              <a:t>OV </a:t>
            </a:r>
          </a:p>
          <a:p>
            <a:pPr marL="1165860" indent="-342900" algn="just">
              <a:lnSpc>
                <a:spcPts val="2400"/>
              </a:lnSpc>
              <a:spcBef>
                <a:spcPts val="795"/>
              </a:spcBef>
              <a:spcAft>
                <a:spcPts val="0"/>
              </a:spcAft>
            </a:pPr>
            <a:r>
              <a:rPr lang="nl-NL" sz="1950" spc="10" dirty="0">
                <a:solidFill>
                  <a:srgbClr val="005171"/>
                </a:solidFill>
                <a:latin typeface="Verdana" panose="02020603050405020304" pitchFamily="2"/>
              </a:rPr>
              <a:t>Autonome busjes </a:t>
            </a:r>
          </a:p>
          <a:p>
            <a:pPr marL="1165860" indent="-342900" algn="just">
              <a:lnSpc>
                <a:spcPts val="2400"/>
              </a:lnSpc>
              <a:spcBef>
                <a:spcPts val="1155"/>
              </a:spcBef>
              <a:spcAft>
                <a:spcPts val="0"/>
              </a:spcAft>
            </a:pPr>
            <a:r>
              <a:rPr lang="nl-NL" sz="1950" dirty="0">
                <a:solidFill>
                  <a:srgbClr val="005171"/>
                </a:solidFill>
                <a:latin typeface="Verdana" panose="02020603050405020304" pitchFamily="2"/>
              </a:rPr>
              <a:t>Snelbuslijnen </a:t>
            </a:r>
          </a:p>
          <a:p>
            <a:pPr marL="434340" indent="-342900" algn="just">
              <a:lnSpc>
                <a:spcPts val="2600"/>
              </a:lnSpc>
              <a:spcBef>
                <a:spcPts val="1415"/>
              </a:spcBef>
              <a:spcAft>
                <a:spcPts val="2070"/>
              </a:spcAft>
              <a:tabLst>
                <a:tab pos="358775" algn="l"/>
              </a:tabLst>
            </a:pPr>
            <a:r>
              <a:rPr lang="nl-NL" sz="2150" dirty="0">
                <a:solidFill>
                  <a:srgbClr val="005171"/>
                </a:solidFill>
                <a:latin typeface="Verdana" panose="02020603050405020304" pitchFamily="2"/>
              </a:rPr>
              <a:t>Innovatieve woonvormen </a:t>
            </a:r>
          </a:p>
        </p:txBody>
      </p:sp>
      <p:sp>
        <p:nvSpPr>
          <p:cNvPr id="127" name="Tijdelijke aanduiding voor tekst 126"/>
          <p:cNvSpPr>
            <a:spLocks noGrp="1"/>
          </p:cNvSpPr>
          <p:nvPr>
            <p:ph type="body" idx="10"/>
          </p:nvPr>
        </p:nvSpPr>
        <p:spPr>
          <a:xfrm>
            <a:off x="1941830" y="5934711"/>
            <a:ext cx="3886200" cy="17970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marL="411480">
              <a:lnSpc>
                <a:spcPts val="1400"/>
              </a:lnSpc>
              <a:spcAft>
                <a:spcPts val="0"/>
              </a:spcAft>
            </a:pPr>
            <a:r>
              <a:rPr lang="nl-NL" sz="1400" i="1">
                <a:solidFill>
                  <a:srgbClr val="005171"/>
                </a:solidFill>
                <a:latin typeface="Verdana" panose="02020603050405020304" pitchFamily="2"/>
              </a:rPr>
              <a:t>Dintelse Gorzen met Tiny Woonboten </a:t>
            </a:r>
          </a:p>
        </p:txBody>
      </p:sp>
      <p:sp>
        <p:nvSpPr>
          <p:cNvPr id="130" name="Tijdelijke aanduiding voor tekst 129"/>
          <p:cNvSpPr>
            <a:spLocks noGrp="1"/>
          </p:cNvSpPr>
          <p:nvPr>
            <p:ph type="body" idx="10"/>
          </p:nvPr>
        </p:nvSpPr>
        <p:spPr>
          <a:xfrm>
            <a:off x="10281921" y="6370956"/>
            <a:ext cx="250825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rtlCol="0" anchor="t">
            <a:normAutofit/>
          </a:bodyPr>
          <a:lstStyle/>
          <a:p>
            <a:pPr marL="0">
              <a:lnSpc>
                <a:spcPts val="1000"/>
              </a:lnSpc>
              <a:spcAft>
                <a:spcPts val="0"/>
              </a:spcAft>
            </a:pPr>
            <a:r>
              <a:rPr lang="nl-NL" sz="900" spc="60" dirty="0">
                <a:solidFill>
                  <a:srgbClr val="005171"/>
                </a:solidFill>
                <a:latin typeface="Verdana" panose="02020603050405020304" pitchFamily="2"/>
              </a:rPr>
              <a:t> </a:t>
            </a:r>
          </a:p>
        </p:txBody>
      </p:sp>
      <p:cxnSp>
        <p:nvCxnSpPr>
          <p:cNvPr id="131" name="Rechte verbindingslijn 130"/>
          <p:cNvCxnSpPr/>
          <p:nvPr/>
        </p:nvCxnSpPr>
        <p:spPr>
          <a:xfrm>
            <a:off x="2014855" y="228600"/>
            <a:ext cx="8446770" cy="0"/>
          </a:xfrm>
          <a:prstGeom prst="line">
            <a:avLst/>
          </a:prstGeom>
          <a:ln w="3175" cmpd="sng">
            <a:solidFill>
              <a:srgbClr val="7498AC"/>
            </a:solidFill>
          </a:ln>
        </p:spPr>
      </p:cxnSp>
      <p:cxnSp>
        <p:nvCxnSpPr>
          <p:cNvPr id="132" name="Rechte verbindingslijn 131"/>
          <p:cNvCxnSpPr/>
          <p:nvPr/>
        </p:nvCxnSpPr>
        <p:spPr>
          <a:xfrm>
            <a:off x="2014855" y="786130"/>
            <a:ext cx="844677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73871209-76DA-41E8-A2F0-65C38C6A2B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912620" y="3273426"/>
            <a:ext cx="8569960" cy="3396615"/>
          </a:xfrm>
          <a:prstGeom prst="rect">
            <a:avLst/>
          </a:prstGeom>
        </p:spPr>
      </p:pic>
      <p:sp>
        <p:nvSpPr>
          <p:cNvPr id="176" name="Tijdelijke aanduiding voor tekst 175"/>
          <p:cNvSpPr>
            <a:spLocks noGrp="1"/>
          </p:cNvSpPr>
          <p:nvPr>
            <p:ph type="body" idx="10"/>
          </p:nvPr>
        </p:nvSpPr>
        <p:spPr>
          <a:xfrm>
            <a:off x="1902461" y="215900"/>
            <a:ext cx="8590915" cy="11239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rtlCol="0" anchor="t">
            <a:normAutofit/>
          </a:bodyPr>
          <a:lstStyle/>
          <a:p>
            <a:pPr marL="137160">
              <a:lnSpc>
                <a:spcPts val="3500"/>
              </a:lnSpc>
              <a:spcAft>
                <a:spcPts val="0"/>
              </a:spcAft>
            </a:pPr>
            <a:r>
              <a:rPr lang="nl-NL" sz="2950" b="1" spc="125" dirty="0">
                <a:solidFill>
                  <a:srgbClr val="005171"/>
                </a:solidFill>
                <a:latin typeface="Verdana" panose="02020603050405020304" pitchFamily="2"/>
              </a:rPr>
              <a:t>Gemeente Steenbergen: een zee van rust </a:t>
            </a:r>
            <a:r>
              <a:rPr lang="nl-NL" sz="2950" b="1" spc="60" dirty="0">
                <a:solidFill>
                  <a:srgbClr val="005171"/>
                </a:solidFill>
                <a:latin typeface="Verdana" panose="02020603050405020304" pitchFamily="2"/>
              </a:rPr>
              <a:t>en innovatie </a:t>
            </a:r>
          </a:p>
        </p:txBody>
      </p:sp>
      <p:sp>
        <p:nvSpPr>
          <p:cNvPr id="177" name="Tijdelijke aanduiding voor tekst 176"/>
          <p:cNvSpPr>
            <a:spLocks noGrp="1"/>
          </p:cNvSpPr>
          <p:nvPr>
            <p:ph type="body" idx="10"/>
          </p:nvPr>
        </p:nvSpPr>
        <p:spPr>
          <a:xfrm>
            <a:off x="1902461" y="1339851"/>
            <a:ext cx="8590915" cy="19335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26060" rIns="0" bIns="0" rtlCol="0" anchor="t">
            <a:normAutofit/>
          </a:bodyPr>
          <a:lstStyle/>
          <a:p>
            <a:pPr marL="137160">
              <a:lnSpc>
                <a:spcPts val="2000"/>
              </a:lnSpc>
              <a:spcAft>
                <a:spcPts val="11370"/>
              </a:spcAft>
            </a:pPr>
            <a:r>
              <a:rPr lang="nl-NL" sz="1650" b="1" spc="55">
                <a:solidFill>
                  <a:srgbClr val="005171"/>
                </a:solidFill>
                <a:latin typeface="Verdana" panose="02020603050405020304" pitchFamily="2"/>
              </a:rPr>
              <a:t>21/06/2019 </a:t>
            </a:r>
          </a:p>
        </p:txBody>
      </p:sp>
      <p:cxnSp>
        <p:nvCxnSpPr>
          <p:cNvPr id="180" name="Rechte verbindingslijn 179"/>
          <p:cNvCxnSpPr/>
          <p:nvPr/>
        </p:nvCxnSpPr>
        <p:spPr>
          <a:xfrm>
            <a:off x="2014220" y="229870"/>
            <a:ext cx="8479790" cy="0"/>
          </a:xfrm>
          <a:prstGeom prst="line">
            <a:avLst/>
          </a:prstGeom>
          <a:ln w="4445" cmpd="sng">
            <a:solidFill>
              <a:srgbClr val="6B92AC"/>
            </a:solidFill>
          </a:ln>
        </p:spPr>
      </p:cxnSp>
      <p:cxnSp>
        <p:nvCxnSpPr>
          <p:cNvPr id="181" name="Rechte verbindingslijn 180"/>
          <p:cNvCxnSpPr/>
          <p:nvPr/>
        </p:nvCxnSpPr>
        <p:spPr>
          <a:xfrm>
            <a:off x="2014220" y="1343025"/>
            <a:ext cx="8479790" cy="0"/>
          </a:xfrm>
          <a:prstGeom prst="line">
            <a:avLst/>
          </a:prstGeom>
          <a:ln w="4445" cmpd="sng">
            <a:solidFill>
              <a:srgbClr val="005171"/>
            </a:solidFill>
          </a:ln>
        </p:spPr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FEB4C40E-5991-4E96-B179-A051D06FA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941831" y="226060"/>
            <a:ext cx="8531225" cy="6440170"/>
          </a:xfrm>
          <a:prstGeom prst="rect">
            <a:avLst/>
          </a:prstGeom>
        </p:spPr>
      </p:pic>
      <p:sp>
        <p:nvSpPr>
          <p:cNvPr id="221" name="Tijdelijke aanduiding voor tekst 220"/>
          <p:cNvSpPr>
            <a:spLocks noGrp="1"/>
          </p:cNvSpPr>
          <p:nvPr>
            <p:ph type="body" idx="10"/>
          </p:nvPr>
        </p:nvSpPr>
        <p:spPr>
          <a:xfrm>
            <a:off x="2069465" y="323216"/>
            <a:ext cx="3648710" cy="3714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 fontScale="92500"/>
          </a:bodyPr>
          <a:lstStyle/>
          <a:p>
            <a:r>
              <a:rPr lang="nl-NL" sz="2950" spc="-45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</p:txBody>
      </p:sp>
      <p:sp>
        <p:nvSpPr>
          <p:cNvPr id="222" name="Tijdelijke aanduiding voor tekst 221"/>
          <p:cNvSpPr>
            <a:spLocks noGrp="1"/>
          </p:cNvSpPr>
          <p:nvPr>
            <p:ph type="body" idx="10"/>
          </p:nvPr>
        </p:nvSpPr>
        <p:spPr>
          <a:xfrm>
            <a:off x="2060575" y="887095"/>
            <a:ext cx="4724400" cy="2984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 fontScale="92500"/>
          </a:bodyPr>
          <a:lstStyle/>
          <a:p>
            <a:pPr>
              <a:lnSpc>
                <a:spcPts val="2300"/>
              </a:lnSpc>
            </a:pPr>
            <a:r>
              <a:rPr lang="nl-NL" sz="2350" spc="-5">
                <a:solidFill>
                  <a:srgbClr val="005171"/>
                </a:solidFill>
                <a:latin typeface="Verdana" panose="02020603050405020304" pitchFamily="2"/>
              </a:rPr>
              <a:t>Huidige en toekomstige natuur </a:t>
            </a:r>
          </a:p>
        </p:txBody>
      </p:sp>
      <p:sp>
        <p:nvSpPr>
          <p:cNvPr id="223" name="Tijdelijke aanduiding voor tekst 222"/>
          <p:cNvSpPr>
            <a:spLocks noGrp="1"/>
          </p:cNvSpPr>
          <p:nvPr>
            <p:ph type="body" idx="10"/>
          </p:nvPr>
        </p:nvSpPr>
        <p:spPr>
          <a:xfrm>
            <a:off x="2054225" y="1639570"/>
            <a:ext cx="7269480" cy="11188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lnSpc>
                <a:spcPts val="1900"/>
              </a:lnSpc>
            </a:pPr>
            <a:r>
              <a:rPr lang="nl-NL" sz="2350" spc="-5" dirty="0">
                <a:solidFill>
                  <a:srgbClr val="005171"/>
                </a:solidFill>
                <a:latin typeface="Lucida Console" panose="02020603050405020304"/>
              </a:rPr>
              <a:t> </a:t>
            </a:r>
            <a:r>
              <a:rPr lang="nl-NL" sz="1750" dirty="0">
                <a:solidFill>
                  <a:srgbClr val="005171"/>
                </a:solidFill>
                <a:latin typeface="Verdana" panose="02020603050405020304" pitchFamily="2"/>
              </a:rPr>
              <a:t>Lokaal: </a:t>
            </a:r>
          </a:p>
          <a:p>
            <a:pPr marL="971550" indent="-285750">
              <a:lnSpc>
                <a:spcPts val="2100"/>
              </a:lnSpc>
              <a:spcBef>
                <a:spcPts val="1275"/>
              </a:spcBef>
            </a:pPr>
            <a:r>
              <a:rPr lang="nl-NL" sz="1750" spc="-30" dirty="0">
                <a:solidFill>
                  <a:srgbClr val="005171"/>
                </a:solidFill>
                <a:latin typeface="Verdana" panose="02020603050405020304" pitchFamily="2"/>
              </a:rPr>
              <a:t>Ontwikkeling gebaseerd op laag-dynamische systemen </a:t>
            </a:r>
          </a:p>
          <a:p>
            <a:pPr marL="1840230" indent="-285750">
              <a:lnSpc>
                <a:spcPts val="2100"/>
              </a:lnSpc>
              <a:spcBef>
                <a:spcPts val="1385"/>
              </a:spcBef>
            </a:pPr>
            <a:r>
              <a:rPr lang="nl-NL" sz="1750" spc="-20" dirty="0">
                <a:solidFill>
                  <a:srgbClr val="005171"/>
                </a:solidFill>
                <a:latin typeface="Verdana" panose="02020603050405020304" pitchFamily="2"/>
              </a:rPr>
              <a:t>Kreken zijn het fundament </a:t>
            </a:r>
          </a:p>
        </p:txBody>
      </p:sp>
      <p:sp>
        <p:nvSpPr>
          <p:cNvPr id="224" name="Tijdelijke aanduiding voor tekst 223"/>
          <p:cNvSpPr>
            <a:spLocks noGrp="1"/>
          </p:cNvSpPr>
          <p:nvPr>
            <p:ph type="body" idx="10"/>
          </p:nvPr>
        </p:nvSpPr>
        <p:spPr>
          <a:xfrm>
            <a:off x="3611880" y="2758440"/>
            <a:ext cx="1804670" cy="40259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54940" rIns="0" bIns="0" rtlCol="0" anchor="t">
            <a:normAutofit/>
          </a:bodyPr>
          <a:lstStyle/>
          <a:p>
            <a:pPr marL="285750" indent="-285750">
              <a:lnSpc>
                <a:spcPts val="1900"/>
              </a:lnSpc>
            </a:pPr>
            <a:r>
              <a:rPr lang="nl-NL" sz="1750" spc="-70" dirty="0">
                <a:solidFill>
                  <a:srgbClr val="005171"/>
                </a:solidFill>
                <a:latin typeface="Verdana" panose="02020603050405020304" pitchFamily="2"/>
              </a:rPr>
              <a:t>Groene cirkel </a:t>
            </a:r>
          </a:p>
        </p:txBody>
      </p:sp>
      <p:sp>
        <p:nvSpPr>
          <p:cNvPr id="225" name="Tijdelijke aanduiding voor tekst 224"/>
          <p:cNvSpPr>
            <a:spLocks noGrp="1"/>
          </p:cNvSpPr>
          <p:nvPr>
            <p:ph type="body" idx="10"/>
          </p:nvPr>
        </p:nvSpPr>
        <p:spPr>
          <a:xfrm>
            <a:off x="10273031" y="6400800"/>
            <a:ext cx="259715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ts val="700"/>
              </a:lnSpc>
            </a:pPr>
            <a:r>
              <a:rPr lang="nl-NL" sz="900" spc="100" dirty="0">
                <a:solidFill>
                  <a:srgbClr val="005171"/>
                </a:solidFill>
                <a:latin typeface="Verdana" panose="02020603050405020304" pitchFamily="2"/>
              </a:rPr>
              <a:t>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251E16A-CE41-4450-BD8B-B60125CDE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152508"/>
            <a:ext cx="1949394" cy="68992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941830" y="1993266"/>
            <a:ext cx="8336280" cy="4672965"/>
          </a:xfrm>
          <a:prstGeom prst="rect">
            <a:avLst/>
          </a:prstGeom>
        </p:spPr>
      </p:pic>
      <p:sp>
        <p:nvSpPr>
          <p:cNvPr id="228" name="Tijdelijke aanduiding voor tekst 227"/>
          <p:cNvSpPr>
            <a:spLocks noGrp="1"/>
          </p:cNvSpPr>
          <p:nvPr>
            <p:ph type="body" idx="10"/>
          </p:nvPr>
        </p:nvSpPr>
        <p:spPr>
          <a:xfrm>
            <a:off x="1910715" y="215900"/>
            <a:ext cx="8594090" cy="11531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rtlCol="0" anchor="t">
            <a:normAutofit/>
          </a:bodyPr>
          <a:lstStyle/>
          <a:p>
            <a:pPr>
              <a:lnSpc>
                <a:spcPts val="3500"/>
              </a:lnSpc>
              <a:spcAft>
                <a:spcPts val="0"/>
              </a:spcAft>
            </a:pPr>
            <a:r>
              <a:rPr lang="nl-NL" sz="2950">
                <a:solidFill>
                  <a:srgbClr val="005171"/>
                </a:solidFill>
                <a:latin typeface="Verdana" panose="02020603050405020304" pitchFamily="2"/>
              </a:rPr>
              <a:t>Natuurontwikkeling </a:t>
            </a:r>
          </a:p>
          <a:p>
            <a:r>
              <a:rPr lang="nl-NL" sz="2350" spc="20">
                <a:solidFill>
                  <a:srgbClr val="005171"/>
                </a:solidFill>
                <a:latin typeface="Verdana" panose="02020603050405020304" pitchFamily="2"/>
              </a:rPr>
              <a:t>Huidige en toekomstige natuur </a:t>
            </a:r>
          </a:p>
        </p:txBody>
      </p:sp>
      <p:sp>
        <p:nvSpPr>
          <p:cNvPr id="229" name="Tijdelijke aanduiding voor tekst 228"/>
          <p:cNvSpPr>
            <a:spLocks noGrp="1"/>
          </p:cNvSpPr>
          <p:nvPr>
            <p:ph type="body" idx="10"/>
          </p:nvPr>
        </p:nvSpPr>
        <p:spPr>
          <a:xfrm>
            <a:off x="1910715" y="1369060"/>
            <a:ext cx="8594090" cy="6210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40665" rIns="0" bIns="0" rtlCol="0" anchor="t">
            <a:normAutofit/>
          </a:bodyPr>
          <a:lstStyle/>
          <a:p>
            <a:pPr marL="480060" indent="-342900">
              <a:lnSpc>
                <a:spcPts val="2100"/>
              </a:lnSpc>
              <a:spcAft>
                <a:spcPts val="820"/>
              </a:spcAft>
            </a:pPr>
            <a:r>
              <a:rPr lang="nl-NL" sz="2350" spc="-10" dirty="0">
                <a:solidFill>
                  <a:srgbClr val="005171"/>
                </a:solidFill>
                <a:latin typeface="Lucida Console" panose="02020603050405020304"/>
              </a:rPr>
              <a:t> </a:t>
            </a:r>
            <a:r>
              <a:rPr lang="nl-NL" sz="1750" spc="-5" dirty="0">
                <a:solidFill>
                  <a:srgbClr val="005171"/>
                </a:solidFill>
                <a:latin typeface="Verdana" panose="02020603050405020304" pitchFamily="2"/>
              </a:rPr>
              <a:t>Regionaal: </a:t>
            </a:r>
          </a:p>
        </p:txBody>
      </p:sp>
      <p:sp>
        <p:nvSpPr>
          <p:cNvPr id="232" name="Tijdelijke aanduiding voor tekst 231"/>
          <p:cNvSpPr>
            <a:spLocks noGrp="1"/>
          </p:cNvSpPr>
          <p:nvPr>
            <p:ph type="body" idx="10"/>
          </p:nvPr>
        </p:nvSpPr>
        <p:spPr>
          <a:xfrm>
            <a:off x="2749551" y="2084705"/>
            <a:ext cx="2359025" cy="5029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ts val="1800"/>
              </a:lnSpc>
              <a:spcAft>
                <a:spcPts val="0"/>
              </a:spcAft>
            </a:pPr>
            <a:r>
              <a:rPr lang="nl-NL" sz="1750" spc="-60" dirty="0">
                <a:solidFill>
                  <a:srgbClr val="005171"/>
                </a:solidFill>
                <a:latin typeface="Verdana" panose="02020603050405020304" pitchFamily="2"/>
              </a:rPr>
              <a:t>Het verbinden van </a:t>
            </a:r>
          </a:p>
          <a:p>
            <a:pPr marL="274320">
              <a:lnSpc>
                <a:spcPts val="1700"/>
              </a:lnSpc>
              <a:spcBef>
                <a:spcPts val="365"/>
              </a:spcBef>
              <a:spcAft>
                <a:spcPts val="0"/>
              </a:spcAft>
            </a:pPr>
            <a:r>
              <a:rPr lang="nl-NL" sz="1750" spc="-25" dirty="0">
                <a:solidFill>
                  <a:srgbClr val="005171"/>
                </a:solidFill>
                <a:latin typeface="Verdana" panose="02020603050405020304" pitchFamily="2"/>
              </a:rPr>
              <a:t>natuur </a:t>
            </a:r>
          </a:p>
        </p:txBody>
      </p:sp>
      <p:sp>
        <p:nvSpPr>
          <p:cNvPr id="233" name="Tijdelijke aanduiding voor tekst 232"/>
          <p:cNvSpPr>
            <a:spLocks noGrp="1"/>
          </p:cNvSpPr>
          <p:nvPr>
            <p:ph type="body" idx="10"/>
          </p:nvPr>
        </p:nvSpPr>
        <p:spPr>
          <a:xfrm>
            <a:off x="3611880" y="2853055"/>
            <a:ext cx="1530350" cy="81661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ts val="1700"/>
              </a:lnSpc>
              <a:spcAft>
                <a:spcPts val="0"/>
              </a:spcAft>
            </a:pPr>
            <a:r>
              <a:rPr lang="nl-NL" sz="1750" spc="-55" dirty="0">
                <a:solidFill>
                  <a:srgbClr val="005171"/>
                </a:solidFill>
                <a:latin typeface="Verdana" panose="02020603050405020304" pitchFamily="2"/>
              </a:rPr>
              <a:t>Extensieve </a:t>
            </a:r>
          </a:p>
          <a:p>
            <a:pPr marL="274320">
              <a:lnSpc>
                <a:spcPts val="2100"/>
              </a:lnSpc>
              <a:spcBef>
                <a:spcPts val="365"/>
              </a:spcBef>
              <a:spcAft>
                <a:spcPts val="0"/>
              </a:spcAft>
            </a:pPr>
            <a:r>
              <a:rPr lang="nl-NL" sz="1750" spc="-35" dirty="0">
                <a:solidFill>
                  <a:srgbClr val="005171"/>
                </a:solidFill>
                <a:latin typeface="Verdana" panose="02020603050405020304" pitchFamily="2"/>
              </a:rPr>
              <a:t>Landbouw </a:t>
            </a:r>
          </a:p>
          <a:p>
            <a:pPr marL="274320">
              <a:lnSpc>
                <a:spcPts val="1800"/>
              </a:lnSpc>
              <a:spcBef>
                <a:spcPts val="390"/>
              </a:spcBef>
              <a:spcAft>
                <a:spcPts val="0"/>
              </a:spcAft>
            </a:pPr>
            <a:r>
              <a:rPr lang="nl-NL" sz="1750" spc="-35" dirty="0">
                <a:solidFill>
                  <a:srgbClr val="005171"/>
                </a:solidFill>
                <a:latin typeface="Verdana" panose="02020603050405020304" pitchFamily="2"/>
              </a:rPr>
              <a:t>of veeteelt </a:t>
            </a:r>
          </a:p>
        </p:txBody>
      </p:sp>
      <p:sp>
        <p:nvSpPr>
          <p:cNvPr id="234" name="Tijdelijke aanduiding voor tekst 233"/>
          <p:cNvSpPr>
            <a:spLocks noGrp="1"/>
          </p:cNvSpPr>
          <p:nvPr>
            <p:ph type="body" idx="10"/>
          </p:nvPr>
        </p:nvSpPr>
        <p:spPr>
          <a:xfrm>
            <a:off x="10273031" y="6370956"/>
            <a:ext cx="231775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rtlCol="0" anchor="t">
            <a:normAutofit/>
          </a:bodyPr>
          <a:lstStyle/>
          <a:p>
            <a:pPr marL="0" algn="r">
              <a:lnSpc>
                <a:spcPts val="1000"/>
              </a:lnSpc>
              <a:spcAft>
                <a:spcPts val="0"/>
              </a:spcAft>
              <a:buNone/>
            </a:pPr>
            <a:r>
              <a:rPr lang="nl-NL" sz="900" spc="30" dirty="0">
                <a:solidFill>
                  <a:srgbClr val="005171"/>
                </a:solidFill>
                <a:latin typeface="Verdana" panose="02020603050405020304" pitchFamily="2"/>
              </a:rPr>
              <a:t> </a:t>
            </a:r>
          </a:p>
        </p:txBody>
      </p:sp>
      <p:cxnSp>
        <p:nvCxnSpPr>
          <p:cNvPr id="235" name="Rechte verbindingslijn 234"/>
          <p:cNvCxnSpPr/>
          <p:nvPr/>
        </p:nvCxnSpPr>
        <p:spPr>
          <a:xfrm>
            <a:off x="2018030" y="228600"/>
            <a:ext cx="8440420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236" name="Rechte verbindingslijn 235"/>
          <p:cNvCxnSpPr/>
          <p:nvPr/>
        </p:nvCxnSpPr>
        <p:spPr>
          <a:xfrm>
            <a:off x="2014855" y="1371600"/>
            <a:ext cx="844677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EC60E46-5201-47CA-87F4-7869C28069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VK NB_PWP_pagin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0534" cy="6858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677909" y="2822456"/>
            <a:ext cx="89866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rgbClr val="BD2F34"/>
                </a:solidFill>
                <a:latin typeface="Verdana"/>
                <a:cs typeface="Verdana"/>
              </a:rPr>
              <a:t>Verslag ALV </a:t>
            </a:r>
            <a:br>
              <a:rPr lang="nl-NL" sz="3800" b="1" dirty="0">
                <a:solidFill>
                  <a:srgbClr val="BD2F34"/>
                </a:solidFill>
                <a:latin typeface="Verdana"/>
                <a:cs typeface="Verdana"/>
              </a:rPr>
            </a:br>
            <a:r>
              <a:rPr lang="nl-NL" sz="3800" b="1" dirty="0">
                <a:solidFill>
                  <a:srgbClr val="BD2F34"/>
                </a:solidFill>
                <a:latin typeface="Verdana"/>
                <a:cs typeface="Verdana"/>
              </a:rPr>
              <a:t>7 november 2018</a:t>
            </a:r>
          </a:p>
        </p:txBody>
      </p:sp>
    </p:spTree>
    <p:extLst>
      <p:ext uri="{BB962C8B-B14F-4D97-AF65-F5344CB8AC3E}">
        <p14:creationId xmlns:p14="http://schemas.microsoft.com/office/powerpoint/2010/main" val="308568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051050" y="1289051"/>
            <a:ext cx="7983220" cy="4733925"/>
          </a:xfrm>
          <a:prstGeom prst="rect">
            <a:avLst/>
          </a:prstGeom>
        </p:spPr>
      </p:pic>
      <p:pic>
        <p:nvPicPr>
          <p:cNvPr id="271" name="Image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1941831" y="6272530"/>
            <a:ext cx="2069465" cy="393700"/>
          </a:xfrm>
          <a:prstGeom prst="rect">
            <a:avLst/>
          </a:prstGeom>
        </p:spPr>
      </p:pic>
      <p:sp>
        <p:nvSpPr>
          <p:cNvPr id="264" name="Tijdelijke aanduiding voor tekst 263"/>
          <p:cNvSpPr>
            <a:spLocks noGrp="1"/>
          </p:cNvSpPr>
          <p:nvPr>
            <p:ph type="body" idx="10"/>
          </p:nvPr>
        </p:nvSpPr>
        <p:spPr>
          <a:xfrm>
            <a:off x="1941830" y="215901"/>
            <a:ext cx="8585200" cy="101917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rtlCol="0" anchor="t">
            <a:normAutofit/>
          </a:bodyPr>
          <a:lstStyle/>
          <a:p>
            <a:pPr>
              <a:lnSpc>
                <a:spcPts val="3500"/>
              </a:lnSpc>
              <a:spcAft>
                <a:spcPts val="0"/>
              </a:spcAft>
            </a:pPr>
            <a:r>
              <a:rPr lang="nl-NL" sz="2950" spc="-15">
                <a:solidFill>
                  <a:srgbClr val="005171"/>
                </a:solidFill>
                <a:latin typeface="Verdana" panose="02020603050405020304" pitchFamily="2"/>
              </a:rPr>
              <a:t>Wonen &amp; Werken </a:t>
            </a:r>
          </a:p>
          <a:p>
            <a:pPr>
              <a:lnSpc>
                <a:spcPts val="2800"/>
              </a:lnSpc>
              <a:spcBef>
                <a:spcPts val="1045"/>
              </a:spcBef>
              <a:spcAft>
                <a:spcPts val="410"/>
              </a:spcAft>
            </a:pPr>
            <a:r>
              <a:rPr lang="nl-NL" sz="2350">
                <a:solidFill>
                  <a:srgbClr val="005171"/>
                </a:solidFill>
                <a:latin typeface="Verdana" panose="02020603050405020304" pitchFamily="2"/>
              </a:rPr>
              <a:t>Vergrijzing </a:t>
            </a:r>
          </a:p>
        </p:txBody>
      </p:sp>
      <p:sp>
        <p:nvSpPr>
          <p:cNvPr id="267" name="Tijdelijke aanduiding voor tekst 266"/>
          <p:cNvSpPr>
            <a:spLocks noGrp="1"/>
          </p:cNvSpPr>
          <p:nvPr>
            <p:ph type="body" idx="10"/>
          </p:nvPr>
        </p:nvSpPr>
        <p:spPr>
          <a:xfrm>
            <a:off x="2054225" y="1409701"/>
            <a:ext cx="2901950" cy="221551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marL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1750" spc="-25" dirty="0">
                <a:solidFill>
                  <a:srgbClr val="005171"/>
                </a:solidFill>
                <a:latin typeface="Verdana" panose="02020603050405020304" pitchFamily="2"/>
              </a:rPr>
              <a:t>Neemt toe met 25.9%</a:t>
            </a:r>
            <a:r>
              <a:rPr lang="nl-NL" sz="1750" spc="-25" baseline="30000" dirty="0">
                <a:solidFill>
                  <a:srgbClr val="005171"/>
                </a:solidFill>
                <a:latin typeface="Verdana" panose="02020603050405020304" pitchFamily="2"/>
              </a:rPr>
              <a:t>4</a:t>
            </a:r>
          </a:p>
          <a:p>
            <a:pPr marL="0" indent="228600" algn="just">
              <a:lnSpc>
                <a:spcPts val="2100"/>
              </a:lnSpc>
              <a:spcBef>
                <a:spcPts val="1275"/>
              </a:spcBef>
              <a:spcAft>
                <a:spcPts val="0"/>
              </a:spcAft>
              <a:buFont typeface="Verdana"/>
              <a:buChar char="·"/>
            </a:pPr>
            <a:r>
              <a:rPr lang="nl-NL" sz="1750" spc="15" dirty="0">
                <a:solidFill>
                  <a:srgbClr val="005171"/>
                </a:solidFill>
                <a:latin typeface="Verdana" panose="02020603050405020304" pitchFamily="2"/>
              </a:rPr>
              <a:t>Aanpassingen </a:t>
            </a:r>
          </a:p>
          <a:p>
            <a:pPr marL="971550" indent="-285750" algn="just">
              <a:lnSpc>
                <a:spcPts val="2100"/>
              </a:lnSpc>
              <a:spcBef>
                <a:spcPts val="1385"/>
              </a:spcBef>
              <a:spcAft>
                <a:spcPts val="0"/>
              </a:spcAft>
            </a:pPr>
            <a:r>
              <a:rPr lang="nl-NL" sz="1750" spc="-15" dirty="0">
                <a:solidFill>
                  <a:srgbClr val="005171"/>
                </a:solidFill>
                <a:latin typeface="Verdana" panose="02020603050405020304" pitchFamily="2"/>
              </a:rPr>
              <a:t>Wonen </a:t>
            </a:r>
          </a:p>
          <a:p>
            <a:pPr marL="971550" indent="-285750" algn="just">
              <a:lnSpc>
                <a:spcPts val="2100"/>
              </a:lnSpc>
              <a:spcBef>
                <a:spcPts val="1385"/>
              </a:spcBef>
              <a:spcAft>
                <a:spcPts val="0"/>
              </a:spcAft>
            </a:pPr>
            <a:r>
              <a:rPr lang="nl-NL" sz="1750" spc="5" dirty="0">
                <a:solidFill>
                  <a:srgbClr val="005171"/>
                </a:solidFill>
                <a:latin typeface="Verdana" panose="02020603050405020304" pitchFamily="2"/>
              </a:rPr>
              <a:t>Voorzieningen </a:t>
            </a:r>
          </a:p>
          <a:p>
            <a:pPr marL="0" indent="228600" algn="just">
              <a:lnSpc>
                <a:spcPts val="2800"/>
              </a:lnSpc>
              <a:spcBef>
                <a:spcPts val="1165"/>
              </a:spcBef>
              <a:spcAft>
                <a:spcPts val="350"/>
              </a:spcAft>
              <a:buFont typeface="Verdana"/>
              <a:buChar char="·"/>
            </a:pPr>
            <a:r>
              <a:rPr lang="nl-NL" sz="1750" spc="15" dirty="0">
                <a:solidFill>
                  <a:srgbClr val="005171"/>
                </a:solidFill>
                <a:latin typeface="Verdana" panose="02020603050405020304" pitchFamily="2"/>
              </a:rPr>
              <a:t>Aantrekken jongeren </a:t>
            </a:r>
          </a:p>
        </p:txBody>
      </p:sp>
      <p:cxnSp>
        <p:nvCxnSpPr>
          <p:cNvPr id="272" name="Rechte verbindingslijn 271"/>
          <p:cNvCxnSpPr/>
          <p:nvPr/>
        </p:nvCxnSpPr>
        <p:spPr>
          <a:xfrm>
            <a:off x="2018030" y="228600"/>
            <a:ext cx="8440420" cy="0"/>
          </a:xfrm>
          <a:prstGeom prst="line">
            <a:avLst/>
          </a:prstGeom>
          <a:ln w="3175" cmpd="sng">
            <a:solidFill>
              <a:srgbClr val="6595A9"/>
            </a:solidFill>
          </a:ln>
        </p:spPr>
      </p:cxnSp>
      <p:cxnSp>
        <p:nvCxnSpPr>
          <p:cNvPr id="273" name="Rechte verbindingslijn 272"/>
          <p:cNvCxnSpPr/>
          <p:nvPr/>
        </p:nvCxnSpPr>
        <p:spPr>
          <a:xfrm>
            <a:off x="2014856" y="1237615"/>
            <a:ext cx="2950845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cxnSp>
        <p:nvCxnSpPr>
          <p:cNvPr id="274" name="Rechte verbindingslijn 273"/>
          <p:cNvCxnSpPr/>
          <p:nvPr/>
        </p:nvCxnSpPr>
        <p:spPr>
          <a:xfrm>
            <a:off x="10046336" y="1237615"/>
            <a:ext cx="412115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366F3F5-E8A3-4A89-96A6-FBC645F255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ijdelijke aanduiding voor tekst 276"/>
          <p:cNvSpPr>
            <a:spLocks noGrp="1"/>
          </p:cNvSpPr>
          <p:nvPr>
            <p:ph type="body" idx="10"/>
          </p:nvPr>
        </p:nvSpPr>
        <p:spPr>
          <a:xfrm>
            <a:off x="1524000" y="1"/>
            <a:ext cx="9144000" cy="6859905"/>
          </a:xfrm>
          <a:prstGeom prst="rect">
            <a:avLst/>
          </a:prstGeom>
          <a:solidFill>
            <a:srgbClr val="467ACB"/>
          </a:solidFill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279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6859905"/>
          </a:xfrm>
          <a:prstGeom prst="rect">
            <a:avLst/>
          </a:prstGeom>
        </p:spPr>
      </p:pic>
      <p:sp>
        <p:nvSpPr>
          <p:cNvPr id="280" name="Tijdelijke aanduiding voor tekst 279"/>
          <p:cNvSpPr>
            <a:spLocks noGrp="1"/>
          </p:cNvSpPr>
          <p:nvPr>
            <p:ph type="body" idx="10"/>
          </p:nvPr>
        </p:nvSpPr>
        <p:spPr>
          <a:xfrm>
            <a:off x="1915796" y="318771"/>
            <a:ext cx="4656455" cy="54292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1590" rIns="0" bIns="0" rtlCol="0" anchor="t">
            <a:normAutofit fontScale="77500" lnSpcReduction="20000"/>
          </a:bodyPr>
          <a:lstStyle/>
          <a:p>
            <a:pPr marL="0" indent="0">
              <a:lnSpc>
                <a:spcPts val="3500"/>
              </a:lnSpc>
              <a:spcAft>
                <a:spcPts val="560"/>
              </a:spcAft>
            </a:pPr>
            <a:r>
              <a:rPr lang="nl-NL" sz="2950" b="1" spc="65">
                <a:solidFill>
                  <a:srgbClr val="000000"/>
                </a:solidFill>
                <a:latin typeface="Verdana" panose="02020603050405020304" pitchFamily="2"/>
              </a:rPr>
              <a:t>Seniorenpark </a:t>
            </a:r>
            <a:r>
              <a:rPr lang="nl-NL" sz="2900" b="1" spc="65">
                <a:solidFill>
                  <a:srgbClr val="000000"/>
                </a:solidFill>
                <a:latin typeface="Verdana" panose="02020603050405020304" pitchFamily="2"/>
              </a:rPr>
              <a:t>In ‘t </a:t>
            </a:r>
            <a:r>
              <a:rPr lang="nl-NL" sz="2950" b="1" spc="65">
                <a:solidFill>
                  <a:srgbClr val="000000"/>
                </a:solidFill>
                <a:latin typeface="Verdana" panose="02020603050405020304" pitchFamily="2"/>
              </a:rPr>
              <a:t>groen </a:t>
            </a:r>
          </a:p>
        </p:txBody>
      </p:sp>
      <p:sp>
        <p:nvSpPr>
          <p:cNvPr id="281" name="Tijdelijke aanduiding voor tekst 280"/>
          <p:cNvSpPr>
            <a:spLocks noGrp="1"/>
          </p:cNvSpPr>
          <p:nvPr>
            <p:ph type="body" idx="10"/>
          </p:nvPr>
        </p:nvSpPr>
        <p:spPr>
          <a:xfrm>
            <a:off x="10276206" y="6380481"/>
            <a:ext cx="252095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ts val="1000"/>
              </a:lnSpc>
            </a:pPr>
            <a:r>
              <a:rPr lang="nl-NL" sz="850" b="1" spc="70" dirty="0">
                <a:solidFill>
                  <a:srgbClr val="F8FBFC"/>
                </a:solidFill>
                <a:latin typeface="Verdana" panose="02020603050405020304" pitchFamily="2"/>
              </a:rPr>
              <a:t>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5EE30F0-A240-41A8-B04D-C790EE3216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524001" y="656591"/>
            <a:ext cx="9117965" cy="6024245"/>
          </a:xfrm>
          <a:prstGeom prst="rect">
            <a:avLst/>
          </a:prstGeom>
        </p:spPr>
      </p:pic>
      <p:sp>
        <p:nvSpPr>
          <p:cNvPr id="302" name="Tijdelijke aanduiding voor tekst 301"/>
          <p:cNvSpPr>
            <a:spLocks noGrp="1"/>
          </p:cNvSpPr>
          <p:nvPr>
            <p:ph type="body" idx="10"/>
          </p:nvPr>
        </p:nvSpPr>
        <p:spPr>
          <a:xfrm>
            <a:off x="10276841" y="6371591"/>
            <a:ext cx="255905" cy="13906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5080" rIns="0" bIns="0" rtlCol="0" anchor="t">
            <a:normAutofit/>
          </a:bodyPr>
          <a:lstStyle/>
          <a:p>
            <a:pPr>
              <a:buNone/>
            </a:pPr>
            <a:r>
              <a:rPr lang="nl-NL" sz="900" spc="95" dirty="0">
                <a:solidFill>
                  <a:srgbClr val="005171"/>
                </a:solidFill>
                <a:latin typeface="Verdana" panose="02020603050405020304" pitchFamily="2"/>
              </a:rPr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6551710-82BA-4C5D-9A5B-C2546E8A8A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ijdelijke aanduiding voor tekst 337"/>
          <p:cNvSpPr>
            <a:spLocks noGrp="1"/>
          </p:cNvSpPr>
          <p:nvPr>
            <p:ph type="body" idx="10"/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A4A9B1"/>
          </a:solidFill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340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41" name="Tijdelijke aanduiding voor tekst 340"/>
          <p:cNvSpPr>
            <a:spLocks noGrp="1"/>
          </p:cNvSpPr>
          <p:nvPr>
            <p:ph type="body" idx="10"/>
          </p:nvPr>
        </p:nvSpPr>
        <p:spPr>
          <a:xfrm>
            <a:off x="10276205" y="6379211"/>
            <a:ext cx="257810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ts val="1000"/>
              </a:lnSpc>
              <a:buNone/>
            </a:pPr>
            <a:r>
              <a:rPr lang="nl-NL" sz="850" b="1" spc="85" dirty="0">
                <a:solidFill>
                  <a:srgbClr val="F9FCFD"/>
                </a:solidFill>
                <a:latin typeface="Verdana" panose="02020603050405020304" pitchFamily="2"/>
              </a:rPr>
              <a:t> </a:t>
            </a:r>
          </a:p>
        </p:txBody>
      </p:sp>
      <p:sp>
        <p:nvSpPr>
          <p:cNvPr id="342" name="Tijdelijke aanduiding voor tekst 341"/>
          <p:cNvSpPr>
            <a:spLocks noGrp="1"/>
          </p:cNvSpPr>
          <p:nvPr>
            <p:ph type="body" idx="10"/>
          </p:nvPr>
        </p:nvSpPr>
        <p:spPr>
          <a:xfrm>
            <a:off x="5858511" y="6156960"/>
            <a:ext cx="3616325" cy="463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rtlCol="0" anchor="t">
            <a:normAutofit fontScale="77500" lnSpcReduction="20000"/>
          </a:bodyPr>
          <a:lstStyle/>
          <a:p>
            <a:pPr marL="0" indent="0">
              <a:lnSpc>
                <a:spcPts val="3600"/>
              </a:lnSpc>
              <a:spcAft>
                <a:spcPts val="35"/>
              </a:spcAft>
            </a:pPr>
            <a:r>
              <a:rPr lang="nl-NL" sz="2950" b="1" spc="35">
                <a:solidFill>
                  <a:srgbClr val="000000"/>
                </a:solidFill>
                <a:latin typeface="Verdana" panose="02020603050405020304" pitchFamily="2"/>
              </a:rPr>
              <a:t>Overkapte snelweg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C9A67AF-01AA-414A-8BD9-636D81647C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37" y="5410848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ijdelijke aanduiding voor tekst 344"/>
          <p:cNvSpPr>
            <a:spLocks noGrp="1"/>
          </p:cNvSpPr>
          <p:nvPr>
            <p:ph type="body" idx="10"/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3A74CD"/>
          </a:solidFill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347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48" name="Tijdelijke aanduiding voor tekst 347"/>
          <p:cNvSpPr>
            <a:spLocks noGrp="1"/>
          </p:cNvSpPr>
          <p:nvPr>
            <p:ph type="body" idx="10"/>
          </p:nvPr>
        </p:nvSpPr>
        <p:spPr>
          <a:xfrm>
            <a:off x="2049780" y="236220"/>
            <a:ext cx="3620770" cy="4635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7620" rIns="0" bIns="0" rtlCol="0" anchor="t">
            <a:normAutofit fontScale="77500" lnSpcReduction="20000"/>
          </a:bodyPr>
          <a:lstStyle/>
          <a:p>
            <a:pPr marL="0" indent="0">
              <a:lnSpc>
                <a:spcPts val="3600"/>
              </a:lnSpc>
            </a:pPr>
            <a:r>
              <a:rPr lang="nl-NL" sz="2950" b="1" spc="35">
                <a:solidFill>
                  <a:srgbClr val="000000"/>
                </a:solidFill>
                <a:latin typeface="Verdana" panose="02020603050405020304" pitchFamily="2"/>
              </a:rPr>
              <a:t>Overkapte snelweg </a:t>
            </a:r>
          </a:p>
        </p:txBody>
      </p:sp>
      <p:sp>
        <p:nvSpPr>
          <p:cNvPr id="349" name="Tijdelijke aanduiding voor tekst 348"/>
          <p:cNvSpPr>
            <a:spLocks noGrp="1"/>
          </p:cNvSpPr>
          <p:nvPr>
            <p:ph type="body" idx="10"/>
          </p:nvPr>
        </p:nvSpPr>
        <p:spPr>
          <a:xfrm>
            <a:off x="10276205" y="6379211"/>
            <a:ext cx="257810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ts val="1000"/>
              </a:lnSpc>
              <a:buNone/>
            </a:pPr>
            <a:r>
              <a:rPr lang="nl-NL" sz="850" b="1" spc="80" dirty="0">
                <a:solidFill>
                  <a:srgbClr val="F8FDFC"/>
                </a:solidFill>
                <a:latin typeface="Verdana" panose="02020603050405020304" pitchFamily="2"/>
              </a:rPr>
              <a:t>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9526EE5-81F9-4F1C-A97F-323CE64F35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jdelijke aanduiding voor tekst 351"/>
          <p:cNvSpPr>
            <a:spLocks noGrp="1"/>
          </p:cNvSpPr>
          <p:nvPr>
            <p:ph type="body" idx="10"/>
          </p:nvPr>
        </p:nvSpPr>
        <p:spPr>
          <a:xfrm>
            <a:off x="1654176" y="1"/>
            <a:ext cx="8973185" cy="6859905"/>
          </a:xfrm>
          <a:prstGeom prst="rect">
            <a:avLst/>
          </a:prstGeom>
          <a:solidFill>
            <a:srgbClr val="FBFCF5"/>
          </a:solidFill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354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654176" y="1"/>
            <a:ext cx="8973185" cy="6859905"/>
          </a:xfrm>
          <a:prstGeom prst="rect">
            <a:avLst/>
          </a:prstGeom>
        </p:spPr>
      </p:pic>
      <p:sp>
        <p:nvSpPr>
          <p:cNvPr id="355" name="Tijdelijke aanduiding voor tekst 354"/>
          <p:cNvSpPr>
            <a:spLocks noGrp="1"/>
          </p:cNvSpPr>
          <p:nvPr>
            <p:ph type="body" idx="10"/>
          </p:nvPr>
        </p:nvSpPr>
        <p:spPr>
          <a:xfrm>
            <a:off x="2068830" y="236855"/>
            <a:ext cx="2296160" cy="4622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0160" rIns="0" bIns="0" rtlCol="0" anchor="t">
            <a:normAutofit fontScale="77500" lnSpcReduction="20000"/>
          </a:bodyPr>
          <a:lstStyle/>
          <a:p>
            <a:pPr marL="0" indent="0">
              <a:lnSpc>
                <a:spcPts val="3500"/>
              </a:lnSpc>
            </a:pPr>
            <a:r>
              <a:rPr lang="nl-NL" sz="2950" b="1" spc="-15">
                <a:solidFill>
                  <a:srgbClr val="000000"/>
                </a:solidFill>
                <a:latin typeface="Verdana" panose="02020603050405020304" pitchFamily="2"/>
              </a:rPr>
              <a:t>Maatregelen </a:t>
            </a:r>
          </a:p>
        </p:txBody>
      </p:sp>
      <p:sp>
        <p:nvSpPr>
          <p:cNvPr id="356" name="Tijdelijke aanduiding voor tekst 355"/>
          <p:cNvSpPr>
            <a:spLocks noGrp="1"/>
          </p:cNvSpPr>
          <p:nvPr>
            <p:ph type="body" idx="10"/>
          </p:nvPr>
        </p:nvSpPr>
        <p:spPr>
          <a:xfrm>
            <a:off x="10271760" y="6381751"/>
            <a:ext cx="264160" cy="131445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635" rIns="0" bIns="0" rtlCol="0" anchor="t">
            <a:normAutofit/>
          </a:bodyPr>
          <a:lstStyle/>
          <a:p>
            <a:pPr marL="0" indent="0">
              <a:lnSpc>
                <a:spcPts val="1000"/>
              </a:lnSpc>
            </a:pPr>
            <a:r>
              <a:rPr lang="nl-NL" sz="850" b="1" spc="110">
                <a:solidFill>
                  <a:srgbClr val="FBFCF5"/>
                </a:solidFill>
                <a:latin typeface="Verdana" panose="02020603050405020304" pitchFamily="2"/>
              </a:rPr>
              <a:t>40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6156960" y="1112520"/>
            <a:ext cx="4145280" cy="4907280"/>
          </a:xfrm>
          <a:prstGeom prst="rect">
            <a:avLst/>
          </a:prstGeom>
        </p:spPr>
      </p:pic>
      <p:pic>
        <p:nvPicPr>
          <p:cNvPr id="458" name="Image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1941831" y="6272530"/>
            <a:ext cx="2069465" cy="393700"/>
          </a:xfrm>
          <a:prstGeom prst="rect">
            <a:avLst/>
          </a:prstGeom>
        </p:spPr>
      </p:pic>
      <p:sp>
        <p:nvSpPr>
          <p:cNvPr id="451" name="Tijdelijke aanduiding voor tekst 450"/>
          <p:cNvSpPr>
            <a:spLocks noGrp="1"/>
          </p:cNvSpPr>
          <p:nvPr>
            <p:ph type="body" idx="10"/>
          </p:nvPr>
        </p:nvSpPr>
        <p:spPr>
          <a:xfrm>
            <a:off x="1818640" y="215900"/>
            <a:ext cx="8839200" cy="8966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rtlCol="0" anchor="t">
            <a:normAutofit/>
          </a:bodyPr>
          <a:lstStyle/>
          <a:p>
            <a:pPr marL="228600">
              <a:lnSpc>
                <a:spcPts val="3500"/>
              </a:lnSpc>
              <a:spcAft>
                <a:spcPts val="3265"/>
              </a:spcAft>
            </a:pPr>
            <a:r>
              <a:rPr lang="nl-NL" sz="2950" spc="5">
                <a:solidFill>
                  <a:srgbClr val="005171"/>
                </a:solidFill>
                <a:latin typeface="Verdana" panose="02020603050405020304" pitchFamily="2"/>
              </a:rPr>
              <a:t>Innovatieve landbouw </a:t>
            </a:r>
          </a:p>
        </p:txBody>
      </p:sp>
      <p:sp>
        <p:nvSpPr>
          <p:cNvPr id="452" name="Tijdelijke aanduiding voor tekst 451"/>
          <p:cNvSpPr>
            <a:spLocks noGrp="1"/>
          </p:cNvSpPr>
          <p:nvPr>
            <p:ph type="body" idx="10"/>
          </p:nvPr>
        </p:nvSpPr>
        <p:spPr>
          <a:xfrm>
            <a:off x="1957070" y="1112520"/>
            <a:ext cx="2806700" cy="490728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184150" rIns="0" bIns="0" rtlCol="0" anchor="t">
            <a:normAutofit/>
          </a:bodyPr>
          <a:lstStyle/>
          <a:p>
            <a:pPr marL="0" indent="228600" algn="just">
              <a:lnSpc>
                <a:spcPts val="2600"/>
              </a:lnSpc>
              <a:spcAft>
                <a:spcPts val="0"/>
              </a:spcAft>
              <a:buFont typeface="Verdana"/>
              <a:buChar char="·"/>
            </a:pPr>
            <a:r>
              <a:rPr lang="nl-NL" sz="2150" spc="5">
                <a:solidFill>
                  <a:srgbClr val="005171"/>
                </a:solidFill>
                <a:latin typeface="Verdana" panose="02020603050405020304" pitchFamily="2"/>
              </a:rPr>
              <a:t>Big Data (GMO’s) </a:t>
            </a:r>
          </a:p>
          <a:p>
            <a:pPr marL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15">
                <a:solidFill>
                  <a:srgbClr val="005171"/>
                </a:solidFill>
                <a:latin typeface="Verdana" panose="02020603050405020304" pitchFamily="2"/>
              </a:rPr>
              <a:t>Mozaïeklandschap </a:t>
            </a:r>
          </a:p>
          <a:p>
            <a:pPr marL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5">
                <a:solidFill>
                  <a:srgbClr val="005171"/>
                </a:solidFill>
                <a:latin typeface="Verdana" panose="02020603050405020304" pitchFamily="2"/>
              </a:rPr>
              <a:t>Zero waste </a:t>
            </a:r>
          </a:p>
          <a:p>
            <a:pPr marL="0" indent="228600" algn="just">
              <a:lnSpc>
                <a:spcPts val="2600"/>
              </a:lnSpc>
              <a:spcBef>
                <a:spcPts val="1115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-20">
                <a:solidFill>
                  <a:srgbClr val="005171"/>
                </a:solidFill>
                <a:latin typeface="Verdana" panose="02020603050405020304" pitchFamily="2"/>
              </a:rPr>
              <a:t>Duurzame energie </a:t>
            </a:r>
          </a:p>
          <a:p>
            <a:pPr marL="0" indent="228600" algn="just">
              <a:lnSpc>
                <a:spcPts val="2600"/>
              </a:lnSpc>
              <a:spcBef>
                <a:spcPts val="1140"/>
              </a:spcBef>
              <a:spcAft>
                <a:spcPts val="0"/>
              </a:spcAft>
              <a:buFont typeface="Verdana"/>
              <a:buChar char="·"/>
            </a:pPr>
            <a:r>
              <a:rPr lang="nl-NL" sz="2150" spc="10">
                <a:solidFill>
                  <a:srgbClr val="005171"/>
                </a:solidFill>
                <a:latin typeface="Verdana" panose="02020603050405020304" pitchFamily="2"/>
              </a:rPr>
              <a:t>Hoogopgeleiden </a:t>
            </a:r>
          </a:p>
          <a:p>
            <a:pPr marL="0" indent="228600" algn="just">
              <a:lnSpc>
                <a:spcPts val="2600"/>
              </a:lnSpc>
              <a:spcBef>
                <a:spcPts val="1115"/>
              </a:spcBef>
              <a:spcAft>
                <a:spcPts val="16080"/>
              </a:spcAft>
              <a:buFont typeface="Verdana"/>
              <a:buChar char="·"/>
            </a:pPr>
            <a:r>
              <a:rPr lang="nl-NL" sz="2150" spc="10">
                <a:solidFill>
                  <a:srgbClr val="005171"/>
                </a:solidFill>
                <a:latin typeface="Verdana" panose="02020603050405020304" pitchFamily="2"/>
              </a:rPr>
              <a:t>Lokale markten </a:t>
            </a:r>
          </a:p>
        </p:txBody>
      </p:sp>
      <p:cxnSp>
        <p:nvCxnSpPr>
          <p:cNvPr id="459" name="Rechte verbindingslijn 458"/>
          <p:cNvCxnSpPr/>
          <p:nvPr/>
        </p:nvCxnSpPr>
        <p:spPr>
          <a:xfrm>
            <a:off x="2018030" y="228600"/>
            <a:ext cx="8440420" cy="0"/>
          </a:xfrm>
          <a:prstGeom prst="line">
            <a:avLst/>
          </a:prstGeom>
          <a:ln w="3175" cmpd="sng">
            <a:solidFill>
              <a:srgbClr val="6892B7"/>
            </a:solidFill>
          </a:ln>
        </p:spPr>
      </p:cxnSp>
      <p:cxnSp>
        <p:nvCxnSpPr>
          <p:cNvPr id="460" name="Rechte verbindingslijn 459"/>
          <p:cNvCxnSpPr/>
          <p:nvPr/>
        </p:nvCxnSpPr>
        <p:spPr>
          <a:xfrm>
            <a:off x="2014855" y="1021080"/>
            <a:ext cx="8446770" cy="0"/>
          </a:xfrm>
          <a:prstGeom prst="line">
            <a:avLst/>
          </a:prstGeom>
          <a:ln w="3175" cmpd="sng">
            <a:solidFill>
              <a:srgbClr val="005171"/>
            </a:solidFill>
          </a:ln>
        </p:spPr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DB9FBE8-C751-4B98-8549-F53F789A34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667001" y="1753870"/>
            <a:ext cx="6666865" cy="3196590"/>
          </a:xfrm>
          <a:prstGeom prst="rect">
            <a:avLst/>
          </a:prstGeom>
        </p:spPr>
      </p:pic>
      <p:pic>
        <p:nvPicPr>
          <p:cNvPr id="478" name="Image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1922781" y="6263641"/>
            <a:ext cx="2094865" cy="403225"/>
          </a:xfrm>
          <a:prstGeom prst="rect">
            <a:avLst/>
          </a:prstGeom>
        </p:spPr>
      </p:pic>
      <p:cxnSp>
        <p:nvCxnSpPr>
          <p:cNvPr id="479" name="Rechte verbindingslijn 478"/>
          <p:cNvCxnSpPr/>
          <p:nvPr/>
        </p:nvCxnSpPr>
        <p:spPr>
          <a:xfrm>
            <a:off x="2014220" y="228600"/>
            <a:ext cx="8446770" cy="0"/>
          </a:xfrm>
          <a:prstGeom prst="line">
            <a:avLst/>
          </a:prstGeom>
          <a:ln w="4445" cmpd="sng">
            <a:solidFill>
              <a:srgbClr val="6595A9"/>
            </a:solidFill>
          </a:ln>
        </p:spPr>
      </p:cxnSp>
      <p:cxnSp>
        <p:nvCxnSpPr>
          <p:cNvPr id="480" name="Rechte verbindingslijn 479"/>
          <p:cNvCxnSpPr/>
          <p:nvPr/>
        </p:nvCxnSpPr>
        <p:spPr>
          <a:xfrm>
            <a:off x="2014220" y="1022350"/>
            <a:ext cx="8446770" cy="0"/>
          </a:xfrm>
          <a:prstGeom prst="line">
            <a:avLst/>
          </a:prstGeom>
          <a:ln w="8255" cmpd="sng">
            <a:solidFill>
              <a:srgbClr val="005171"/>
            </a:solidFill>
          </a:ln>
        </p:spPr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9A1A74AE-5181-4C7D-B0B5-9C88791EEA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  <p:sp>
        <p:nvSpPr>
          <p:cNvPr id="9" name="Tijdelijke aanduiding voor tekst 450">
            <a:extLst>
              <a:ext uri="{FF2B5EF4-FFF2-40B4-BE49-F238E27FC236}">
                <a16:creationId xmlns:a16="http://schemas.microsoft.com/office/drawing/2014/main" id="{872D1969-9B2A-451E-B083-7508D8C49B36}"/>
              </a:ext>
            </a:extLst>
          </p:cNvPr>
          <p:cNvSpPr txBox="1">
            <a:spLocks/>
          </p:cNvSpPr>
          <p:nvPr/>
        </p:nvSpPr>
        <p:spPr>
          <a:xfrm>
            <a:off x="1818640" y="215900"/>
            <a:ext cx="8839200" cy="89662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9845" rIns="0" bIns="0" anchor="t"/>
          <a:lstStyle/>
          <a:p>
            <a:pPr marL="228600">
              <a:lnSpc>
                <a:spcPts val="3500"/>
              </a:lnSpc>
              <a:spcAft>
                <a:spcPts val="3265"/>
              </a:spcAft>
            </a:pPr>
            <a:r>
              <a:rPr lang="nl-NL" sz="2950" spc="5">
                <a:solidFill>
                  <a:srgbClr val="005171"/>
                </a:solidFill>
                <a:latin typeface="Verdana" panose="02020603050405020304" pitchFamily="2"/>
              </a:rPr>
              <a:t>Circulaire landbouw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Tijdelijke aanduiding voor tekst 520"/>
          <p:cNvSpPr>
            <a:spLocks noGrp="1"/>
          </p:cNvSpPr>
          <p:nvPr>
            <p:ph type="body" idx="10"/>
          </p:nvPr>
        </p:nvSpPr>
        <p:spPr>
          <a:xfrm>
            <a:off x="1941831" y="226060"/>
            <a:ext cx="8590915" cy="6440170"/>
          </a:xfrm>
          <a:prstGeom prst="rect">
            <a:avLst/>
          </a:prstGeom>
          <a:solidFill>
            <a:srgbClr val="FEFEFB"/>
          </a:solidFill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523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941831" y="226060"/>
            <a:ext cx="8531225" cy="6440170"/>
          </a:xfrm>
          <a:prstGeom prst="rect">
            <a:avLst/>
          </a:prstGeom>
        </p:spPr>
      </p:pic>
      <p:sp>
        <p:nvSpPr>
          <p:cNvPr id="524" name="Tijdelijke aanduiding voor tekst 523"/>
          <p:cNvSpPr>
            <a:spLocks noGrp="1"/>
          </p:cNvSpPr>
          <p:nvPr>
            <p:ph type="body" idx="10"/>
          </p:nvPr>
        </p:nvSpPr>
        <p:spPr>
          <a:xfrm>
            <a:off x="10276205" y="6400800"/>
            <a:ext cx="256540" cy="914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ts val="700"/>
              </a:lnSpc>
              <a:buNone/>
            </a:pPr>
            <a:endParaRPr lang="nl-NL" sz="900" spc="90" dirty="0">
              <a:solidFill>
                <a:srgbClr val="005171"/>
              </a:solidFill>
              <a:latin typeface="Verdana" panose="02020603050405020304" pitchFamily="2"/>
            </a:endParaRPr>
          </a:p>
        </p:txBody>
      </p:sp>
      <p:sp>
        <p:nvSpPr>
          <p:cNvPr id="525" name="Tijdelijke aanduiding voor tekst 524"/>
          <p:cNvSpPr>
            <a:spLocks noGrp="1"/>
          </p:cNvSpPr>
          <p:nvPr>
            <p:ph type="body" idx="10"/>
          </p:nvPr>
        </p:nvSpPr>
        <p:spPr>
          <a:xfrm>
            <a:off x="2069465" y="323215"/>
            <a:ext cx="1697990" cy="2984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ts val="2300"/>
              </a:lnSpc>
            </a:pPr>
            <a:r>
              <a:rPr lang="nl-NL" sz="2950" spc="-114">
                <a:solidFill>
                  <a:srgbClr val="005171"/>
                </a:solidFill>
                <a:latin typeface="Verdana" panose="02020603050405020304" pitchFamily="2"/>
              </a:rPr>
              <a:t>Mobiliteit </a:t>
            </a:r>
          </a:p>
        </p:txBody>
      </p:sp>
      <p:sp>
        <p:nvSpPr>
          <p:cNvPr id="526" name="Tijdelijke aanduiding voor tekst 525"/>
          <p:cNvSpPr>
            <a:spLocks noGrp="1"/>
          </p:cNvSpPr>
          <p:nvPr>
            <p:ph type="body" idx="10"/>
          </p:nvPr>
        </p:nvSpPr>
        <p:spPr>
          <a:xfrm>
            <a:off x="2066291" y="1347470"/>
            <a:ext cx="2822575" cy="27686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 fontScale="47500" lnSpcReduction="20000"/>
          </a:bodyPr>
          <a:lstStyle/>
          <a:p>
            <a:pPr marL="0" indent="228600">
              <a:lnSpc>
                <a:spcPts val="2600"/>
              </a:lnSpc>
              <a:buFont typeface="Verdana"/>
              <a:buChar char="·"/>
            </a:pPr>
            <a:r>
              <a:rPr lang="nl-NL" sz="2150" spc="-20">
                <a:solidFill>
                  <a:srgbClr val="005171"/>
                </a:solidFill>
                <a:latin typeface="Verdana" panose="02020603050405020304" pitchFamily="2"/>
              </a:rPr>
              <a:t>Zelfrijdende auto’s </a:t>
            </a:r>
          </a:p>
        </p:txBody>
      </p:sp>
      <p:sp>
        <p:nvSpPr>
          <p:cNvPr id="527" name="Tijdelijke aanduiding voor tekst 526"/>
          <p:cNvSpPr>
            <a:spLocks noGrp="1"/>
          </p:cNvSpPr>
          <p:nvPr>
            <p:ph type="body" idx="10"/>
          </p:nvPr>
        </p:nvSpPr>
        <p:spPr>
          <a:xfrm>
            <a:off x="2066291" y="1624330"/>
            <a:ext cx="2334895" cy="89027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90170" rIns="0" bIns="0" rtlCol="0" anchor="t">
            <a:normAutofit/>
          </a:bodyPr>
          <a:lstStyle/>
          <a:p>
            <a:pPr marL="0" indent="228600">
              <a:lnSpc>
                <a:spcPts val="2600"/>
              </a:lnSpc>
              <a:buFont typeface="Verdana"/>
              <a:buChar char="·"/>
            </a:pPr>
            <a:r>
              <a:rPr lang="nl-NL" sz="2150" spc="-80">
                <a:solidFill>
                  <a:srgbClr val="005171"/>
                </a:solidFill>
                <a:latin typeface="Verdana" panose="02020603050405020304" pitchFamily="2"/>
              </a:rPr>
              <a:t>Fietssnelwegen </a:t>
            </a:r>
          </a:p>
          <a:p>
            <a:pPr marL="0" indent="228600">
              <a:lnSpc>
                <a:spcPts val="2700"/>
              </a:lnSpc>
              <a:spcBef>
                <a:spcPts val="575"/>
              </a:spcBef>
              <a:buFont typeface="Verdana"/>
              <a:buChar char="·"/>
            </a:pPr>
            <a:r>
              <a:rPr lang="nl-NL" sz="2150" spc="-25">
                <a:solidFill>
                  <a:srgbClr val="005171"/>
                </a:solidFill>
                <a:latin typeface="Verdana" panose="02020603050405020304" pitchFamily="2"/>
              </a:rPr>
              <a:t>Flexibel OV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45DB1EA-14F7-44DF-AB82-F03344DB0C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Tijdelijke aanduiding voor tekst 720"/>
          <p:cNvSpPr>
            <a:spLocks noGrp="1"/>
          </p:cNvSpPr>
          <p:nvPr>
            <p:ph type="body" idx="10"/>
          </p:nvPr>
        </p:nvSpPr>
        <p:spPr>
          <a:xfrm>
            <a:off x="1656716" y="132716"/>
            <a:ext cx="8875395" cy="6537325"/>
          </a:xfrm>
          <a:prstGeom prst="rect">
            <a:avLst/>
          </a:prstGeom>
          <a:solidFill>
            <a:srgbClr val="FCFCFC"/>
          </a:solidFill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algn="l"/>
            <a:r>
              <a:rPr lang="en-US" sz="100"/>
              <a:t> </a:t>
            </a:r>
          </a:p>
        </p:txBody>
      </p:sp>
      <p:pic>
        <p:nvPicPr>
          <p:cNvPr id="723" name="Imag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656716" y="132716"/>
            <a:ext cx="8816975" cy="6537325"/>
          </a:xfrm>
          <a:prstGeom prst="rect">
            <a:avLst/>
          </a:prstGeom>
        </p:spPr>
      </p:pic>
      <p:sp>
        <p:nvSpPr>
          <p:cNvPr id="724" name="Tijdelijke aanduiding voor tekst 723"/>
          <p:cNvSpPr>
            <a:spLocks noGrp="1"/>
          </p:cNvSpPr>
          <p:nvPr>
            <p:ph type="body" idx="10"/>
          </p:nvPr>
        </p:nvSpPr>
        <p:spPr>
          <a:xfrm>
            <a:off x="5198110" y="6322060"/>
            <a:ext cx="2581910" cy="25273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 fontScale="77500" lnSpcReduction="20000"/>
          </a:bodyPr>
          <a:lstStyle/>
          <a:p>
            <a:pPr marL="0" indent="0">
              <a:lnSpc>
                <a:spcPts val="2000"/>
              </a:lnSpc>
              <a:spcAft>
                <a:spcPts val="30"/>
              </a:spcAft>
            </a:pPr>
            <a:r>
              <a:rPr lang="nl-NL" sz="2000" spc="-50">
                <a:solidFill>
                  <a:srgbClr val="005171"/>
                </a:solidFill>
                <a:latin typeface="Verdana" panose="02020603050405020304" pitchFamily="2"/>
              </a:rPr>
              <a:t>Water-systeemkaart </a:t>
            </a:r>
          </a:p>
        </p:txBody>
      </p:sp>
      <p:sp>
        <p:nvSpPr>
          <p:cNvPr id="725" name="Tijdelijke aanduiding voor tekst 724"/>
          <p:cNvSpPr>
            <a:spLocks noGrp="1"/>
          </p:cNvSpPr>
          <p:nvPr>
            <p:ph type="body" idx="10"/>
          </p:nvPr>
        </p:nvSpPr>
        <p:spPr>
          <a:xfrm>
            <a:off x="10278110" y="6400800"/>
            <a:ext cx="254000" cy="9525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ts val="700"/>
              </a:lnSpc>
            </a:pPr>
            <a:r>
              <a:rPr lang="nl-NL" sz="900" spc="90" dirty="0">
                <a:solidFill>
                  <a:srgbClr val="005171"/>
                </a:solidFill>
                <a:latin typeface="Verdana" panose="02020603050405020304" pitchFamily="2"/>
              </a:rPr>
              <a:t>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6038B67-D981-4CE7-A089-67832F632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69" y="6197597"/>
            <a:ext cx="1799521" cy="6368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VK NB_PWP_pagin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91" y="70564"/>
            <a:ext cx="9140534" cy="6858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524000" y="2822456"/>
            <a:ext cx="89866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800" b="1" dirty="0">
                <a:solidFill>
                  <a:srgbClr val="BD2F34"/>
                </a:solidFill>
                <a:latin typeface="Verdana"/>
                <a:cs typeface="Verdana"/>
              </a:rPr>
              <a:t>Bestuurlijke terugblik </a:t>
            </a:r>
            <a:r>
              <a:rPr kumimoji="0" lang="nl-NL" sz="3800" b="1" i="0" u="none" strike="noStrike" kern="1200" cap="none" spc="0" normalizeH="0" baseline="0" noProof="0" dirty="0">
                <a:ln>
                  <a:noFill/>
                </a:ln>
                <a:solidFill>
                  <a:srgbClr val="BD2F34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4997329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0"/>
          </p:nvPr>
        </p:nvSpPr>
        <p:spPr>
          <a:xfrm>
            <a:off x="1812608" y="305380"/>
            <a:ext cx="8566785" cy="62472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940" rIns="0" bIns="0" rtlCol="0" anchor="t">
            <a:normAutofit/>
          </a:bodyPr>
          <a:lstStyle/>
          <a:p>
            <a:pPr>
              <a:lnSpc>
                <a:spcPts val="3600"/>
              </a:lnSpc>
              <a:spcAft>
                <a:spcPts val="0"/>
              </a:spcAft>
              <a:buNone/>
            </a:pPr>
            <a:r>
              <a:rPr lang="nl-NL" sz="2950" spc="10" dirty="0">
                <a:solidFill>
                  <a:srgbClr val="005171"/>
                </a:solidFill>
                <a:latin typeface="Verdana" panose="02020603050405020304" pitchFamily="2"/>
              </a:rPr>
              <a:t>Tot slot, de “take </a:t>
            </a:r>
            <a:r>
              <a:rPr lang="nl-NL" sz="2950" spc="10" dirty="0" err="1">
                <a:solidFill>
                  <a:srgbClr val="005171"/>
                </a:solidFill>
                <a:latin typeface="Verdana" panose="02020603050405020304" pitchFamily="2"/>
              </a:rPr>
              <a:t>aways</a:t>
            </a:r>
            <a:r>
              <a:rPr lang="nl-NL" sz="2950" spc="10" dirty="0">
                <a:solidFill>
                  <a:srgbClr val="005171"/>
                </a:solidFill>
                <a:latin typeface="Verdana" panose="02020603050405020304" pitchFamily="2"/>
              </a:rPr>
              <a:t>”</a:t>
            </a:r>
          </a:p>
          <a:p>
            <a:pPr>
              <a:lnSpc>
                <a:spcPts val="3600"/>
              </a:lnSpc>
              <a:spcAft>
                <a:spcPts val="0"/>
              </a:spcAft>
            </a:pPr>
            <a:endParaRPr lang="nl-NL" sz="2950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Aft>
                <a:spcPts val="0"/>
              </a:spcAft>
              <a:buNone/>
            </a:pPr>
            <a:r>
              <a:rPr lang="nl-NL" sz="1800" spc="10" dirty="0">
                <a:solidFill>
                  <a:srgbClr val="005171"/>
                </a:solidFill>
                <a:latin typeface="Verdana" panose="02020603050405020304" pitchFamily="2"/>
              </a:rPr>
              <a:t>Voor het gemeentebestuur:</a:t>
            </a:r>
            <a:br>
              <a:rPr lang="nl-NL" sz="1800" spc="10" dirty="0">
                <a:solidFill>
                  <a:srgbClr val="005171"/>
                </a:solidFill>
                <a:latin typeface="Verdana" panose="02020603050405020304" pitchFamily="2"/>
              </a:rPr>
            </a:br>
            <a:r>
              <a:rPr lang="nl-NL" sz="1800" spc="10" dirty="0">
                <a:solidFill>
                  <a:srgbClr val="005171"/>
                </a:solidFill>
                <a:latin typeface="Verdana" panose="02020603050405020304" pitchFamily="2"/>
              </a:rPr>
              <a:t>- Een andere manier van denken: van projectief naar prospectief</a:t>
            </a:r>
          </a:p>
          <a:p>
            <a:pPr>
              <a:lnSpc>
                <a:spcPts val="3600"/>
              </a:lnSpc>
              <a:spcAft>
                <a:spcPts val="0"/>
              </a:spcAft>
              <a:buNone/>
            </a:pPr>
            <a:r>
              <a:rPr lang="nl-NL" sz="1800" spc="10" dirty="0">
                <a:solidFill>
                  <a:srgbClr val="005171"/>
                </a:solidFill>
                <a:latin typeface="Verdana" panose="02020603050405020304" pitchFamily="2"/>
              </a:rPr>
              <a:t>- Directe toegang Universiteit Wageningen</a:t>
            </a:r>
          </a:p>
          <a:p>
            <a:pPr>
              <a:lnSpc>
                <a:spcPts val="3600"/>
              </a:lnSpc>
              <a:spcAft>
                <a:spcPts val="0"/>
              </a:spcAft>
            </a:pPr>
            <a:endParaRPr lang="nl-NL" spc="10" dirty="0">
              <a:solidFill>
                <a:srgbClr val="005171"/>
              </a:solidFill>
              <a:latin typeface="Verdana" panose="02020603050405020304" pitchFamily="2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DAADABE-30AD-4DC5-9914-93005A0A79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067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0"/>
          </p:nvPr>
        </p:nvSpPr>
        <p:spPr>
          <a:xfrm>
            <a:off x="1812608" y="305380"/>
            <a:ext cx="8566785" cy="62472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940" rIns="0" bIns="0" rtlCol="0" anchor="t">
            <a:normAutofit/>
          </a:bodyPr>
          <a:lstStyle/>
          <a:p>
            <a:pPr>
              <a:lnSpc>
                <a:spcPts val="3600"/>
              </a:lnSpc>
              <a:spcAft>
                <a:spcPts val="0"/>
              </a:spcAft>
              <a:buNone/>
            </a:pPr>
            <a:r>
              <a:rPr lang="nl-NL" sz="2950" spc="10" dirty="0">
                <a:solidFill>
                  <a:srgbClr val="005171"/>
                </a:solidFill>
                <a:latin typeface="Verdana" panose="02020603050405020304" pitchFamily="2"/>
              </a:rPr>
              <a:t>Tot slot, de “take </a:t>
            </a:r>
            <a:r>
              <a:rPr lang="nl-NL" sz="2950" spc="10" dirty="0" err="1">
                <a:solidFill>
                  <a:srgbClr val="005171"/>
                </a:solidFill>
                <a:latin typeface="Verdana" panose="02020603050405020304" pitchFamily="2"/>
              </a:rPr>
              <a:t>aways</a:t>
            </a:r>
            <a:r>
              <a:rPr lang="nl-NL" sz="2950" spc="10" dirty="0">
                <a:solidFill>
                  <a:srgbClr val="005171"/>
                </a:solidFill>
                <a:latin typeface="Verdana" panose="02020603050405020304" pitchFamily="2"/>
              </a:rPr>
              <a:t>”</a:t>
            </a:r>
          </a:p>
          <a:p>
            <a:pPr>
              <a:lnSpc>
                <a:spcPts val="3600"/>
              </a:lnSpc>
              <a:spcAft>
                <a:spcPts val="0"/>
              </a:spcAft>
            </a:pPr>
            <a:endParaRPr lang="nl-NL" sz="2950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Aft>
                <a:spcPts val="0"/>
              </a:spcAft>
              <a:buNone/>
            </a:pPr>
            <a:r>
              <a:rPr lang="nl-NL" sz="1800" spc="10" dirty="0">
                <a:solidFill>
                  <a:srgbClr val="005171"/>
                </a:solidFill>
                <a:latin typeface="Verdana" panose="02020603050405020304" pitchFamily="2"/>
              </a:rPr>
              <a:t>Voor de VKKNB:</a:t>
            </a:r>
          </a:p>
          <a:p>
            <a:pPr marL="377190" indent="-285750">
              <a:lnSpc>
                <a:spcPts val="3600"/>
              </a:lnSpc>
              <a:spcAft>
                <a:spcPts val="0"/>
              </a:spcAft>
              <a:buFontTx/>
              <a:buChar char="-"/>
            </a:pPr>
            <a:r>
              <a:rPr lang="nl-NL" sz="1800" spc="10" dirty="0">
                <a:solidFill>
                  <a:srgbClr val="005171"/>
                </a:solidFill>
                <a:latin typeface="Verdana" panose="02020603050405020304" pitchFamily="2"/>
              </a:rPr>
              <a:t>Samenwerking met UvW gaat door</a:t>
            </a:r>
          </a:p>
          <a:p>
            <a:pPr marL="377190" indent="-285750">
              <a:lnSpc>
                <a:spcPts val="3600"/>
              </a:lnSpc>
              <a:spcAft>
                <a:spcPts val="0"/>
              </a:spcAft>
              <a:buFontTx/>
              <a:buChar char="-"/>
            </a:pPr>
            <a:r>
              <a:rPr lang="nl-NL" sz="1800" spc="10" dirty="0">
                <a:solidFill>
                  <a:srgbClr val="005171"/>
                </a:solidFill>
                <a:latin typeface="Verdana" panose="02020603050405020304" pitchFamily="2"/>
              </a:rPr>
              <a:t>Een nieuw “product” voor onze vereniging</a:t>
            </a:r>
          </a:p>
          <a:p>
            <a:pPr>
              <a:lnSpc>
                <a:spcPts val="3600"/>
              </a:lnSpc>
              <a:spcAft>
                <a:spcPts val="0"/>
              </a:spcAft>
            </a:pPr>
            <a:endParaRPr lang="nl-NL" spc="10" dirty="0">
              <a:solidFill>
                <a:srgbClr val="005171"/>
              </a:solidFill>
              <a:latin typeface="Verdana" panose="02020603050405020304" pitchFamily="2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DAADABE-30AD-4DC5-9914-93005A0A79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001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0"/>
          </p:nvPr>
        </p:nvSpPr>
        <p:spPr>
          <a:xfrm>
            <a:off x="1812608" y="305380"/>
            <a:ext cx="8566785" cy="62472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940" rIns="0" bIns="0" rtlCol="0" anchor="t">
            <a:normAutofit/>
          </a:bodyPr>
          <a:lstStyle/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950" spc="10" dirty="0">
                <a:solidFill>
                  <a:srgbClr val="005171"/>
                </a:solidFill>
                <a:latin typeface="Verdana" panose="02020603050405020304" pitchFamily="2"/>
              </a:rPr>
              <a:t>Tot slot, de “take </a:t>
            </a:r>
            <a:r>
              <a:rPr lang="nl-NL" sz="2950" spc="10" dirty="0" err="1">
                <a:solidFill>
                  <a:srgbClr val="005171"/>
                </a:solidFill>
                <a:latin typeface="Verdana" panose="02020603050405020304" pitchFamily="2"/>
              </a:rPr>
              <a:t>aways</a:t>
            </a:r>
            <a:r>
              <a:rPr lang="nl-NL" sz="2950" spc="10" dirty="0">
                <a:solidFill>
                  <a:srgbClr val="005171"/>
                </a:solidFill>
                <a:latin typeface="Verdana" panose="02020603050405020304" pitchFamily="2"/>
              </a:rPr>
              <a:t>”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z="2950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spc="10" dirty="0">
                <a:solidFill>
                  <a:schemeClr val="bg1">
                    <a:lumMod val="75000"/>
                  </a:schemeClr>
                </a:solidFill>
                <a:latin typeface="Verdana" panose="02020603050405020304" pitchFamily="2"/>
              </a:rPr>
              <a:t>Voor het gemeentebestuur:</a:t>
            </a:r>
            <a:br>
              <a:rPr lang="nl-NL" sz="1800" spc="10" dirty="0">
                <a:solidFill>
                  <a:schemeClr val="bg1">
                    <a:lumMod val="75000"/>
                  </a:schemeClr>
                </a:solidFill>
                <a:latin typeface="Verdana" panose="02020603050405020304" pitchFamily="2"/>
              </a:rPr>
            </a:br>
            <a:r>
              <a:rPr lang="nl-NL" sz="1800" spc="10" dirty="0">
                <a:solidFill>
                  <a:schemeClr val="bg1">
                    <a:lumMod val="75000"/>
                  </a:schemeClr>
                </a:solidFill>
                <a:latin typeface="Verdana" panose="02020603050405020304" pitchFamily="2"/>
              </a:rPr>
              <a:t>- Een andere manier van denken: van projectief naar prospectief.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spc="10" dirty="0">
                <a:solidFill>
                  <a:schemeClr val="bg1">
                    <a:lumMod val="75000"/>
                  </a:schemeClr>
                </a:solidFill>
                <a:latin typeface="Verdana" panose="02020603050405020304" pitchFamily="2"/>
              </a:rPr>
              <a:t>- Directe toegang Universiteit Wageningen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z="1800" spc="10" dirty="0">
              <a:solidFill>
                <a:schemeClr val="bg1">
                  <a:lumMod val="75000"/>
                </a:schemeClr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spc="10" dirty="0">
                <a:solidFill>
                  <a:schemeClr val="bg1">
                    <a:lumMod val="75000"/>
                  </a:schemeClr>
                </a:solidFill>
                <a:latin typeface="Verdana" panose="02020603050405020304" pitchFamily="2"/>
              </a:rPr>
              <a:t>Voor de VKKNB:</a:t>
            </a:r>
          </a:p>
          <a:p>
            <a:pPr marL="377190" indent="-28575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1800" spc="10" dirty="0">
                <a:solidFill>
                  <a:schemeClr val="bg1">
                    <a:lumMod val="75000"/>
                  </a:schemeClr>
                </a:solidFill>
                <a:latin typeface="Verdana" panose="02020603050405020304" pitchFamily="2"/>
              </a:rPr>
              <a:t>Samenwerking met UvW gaat door</a:t>
            </a:r>
          </a:p>
          <a:p>
            <a:pPr marL="377190" indent="-28575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1800" spc="10" dirty="0">
                <a:solidFill>
                  <a:schemeClr val="bg1">
                    <a:lumMod val="75000"/>
                  </a:schemeClr>
                </a:solidFill>
                <a:latin typeface="Verdana" panose="02020603050405020304" pitchFamily="2"/>
              </a:rPr>
              <a:t>Een nieuw “product” voor onze vereniging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</a:pPr>
            <a:endParaRPr lang="nl-NL" sz="1800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spc="10" dirty="0">
                <a:solidFill>
                  <a:srgbClr val="005171"/>
                </a:solidFill>
                <a:latin typeface="Verdana" panose="02020603050405020304" pitchFamily="2"/>
              </a:rPr>
              <a:t>Voor Bert en mij: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spc="10" dirty="0">
                <a:solidFill>
                  <a:srgbClr val="005171"/>
                </a:solidFill>
                <a:latin typeface="Verdana" panose="02020603050405020304" pitchFamily="2"/>
              </a:rPr>
              <a:t>Wij voelen ons weer een paar jaar jonger!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DAADABE-30AD-4DC5-9914-93005A0A79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  <p:pic>
        <p:nvPicPr>
          <p:cNvPr id="3" name="Afbeelding 2" descr="Afbeelding met buiten, weg, gebouw, lopen&#10;&#10;Automatisch gegenereerde beschrijving">
            <a:extLst>
              <a:ext uri="{FF2B5EF4-FFF2-40B4-BE49-F238E27FC236}">
                <a16:creationId xmlns:a16="http://schemas.microsoft.com/office/drawing/2014/main" id="{8C9C917D-FE93-4B5C-875D-60BAC886AE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08" y="2334783"/>
            <a:ext cx="4283392" cy="32125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582292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0"/>
          </p:nvPr>
        </p:nvSpPr>
        <p:spPr>
          <a:xfrm>
            <a:off x="1812608" y="305380"/>
            <a:ext cx="8566785" cy="6247240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7940" rIns="0" bIns="0" rtlCol="0" anchor="t">
            <a:normAutofit/>
          </a:bodyPr>
          <a:lstStyle/>
          <a:p>
            <a:pPr>
              <a:lnSpc>
                <a:spcPts val="3600"/>
              </a:lnSpc>
              <a:spcAft>
                <a:spcPts val="0"/>
              </a:spcAft>
            </a:pPr>
            <a:r>
              <a:rPr lang="nl-NL" sz="2950" spc="10" dirty="0">
                <a:solidFill>
                  <a:srgbClr val="005171"/>
                </a:solidFill>
                <a:latin typeface="Verdana" panose="02020603050405020304" pitchFamily="2"/>
              </a:rPr>
              <a:t>Alle presentaties staan op onze website:</a:t>
            </a:r>
          </a:p>
          <a:p>
            <a:pPr>
              <a:lnSpc>
                <a:spcPts val="3600"/>
              </a:lnSpc>
              <a:spcAft>
                <a:spcPts val="0"/>
              </a:spcAft>
            </a:pPr>
            <a:endParaRPr lang="nl-NL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  <a:hlinkClick r:id="rId3"/>
              </a:rPr>
              <a:t>www.vkknoordbrabant.nl</a:t>
            </a:r>
            <a:endParaRPr lang="nl-NL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Aft>
                <a:spcPts val="0"/>
              </a:spcAft>
            </a:pPr>
            <a:endParaRPr lang="nl-NL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Tab:</a:t>
            </a:r>
          </a:p>
          <a:p>
            <a:pPr>
              <a:lnSpc>
                <a:spcPts val="3600"/>
              </a:lnSpc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... Documenten</a:t>
            </a:r>
          </a:p>
          <a:p>
            <a:pPr>
              <a:lnSpc>
                <a:spcPts val="3600"/>
              </a:lnSpc>
              <a:spcAft>
                <a:spcPts val="0"/>
              </a:spcAft>
            </a:pPr>
            <a:endParaRPr lang="nl-NL" spc="10" dirty="0">
              <a:solidFill>
                <a:srgbClr val="005171"/>
              </a:solidFill>
              <a:latin typeface="Verdana" panose="02020603050405020304" pitchFamily="2"/>
            </a:endParaRPr>
          </a:p>
          <a:p>
            <a:pPr>
              <a:lnSpc>
                <a:spcPts val="3600"/>
              </a:lnSpc>
              <a:spcAft>
                <a:spcPts val="0"/>
              </a:spcAft>
            </a:pPr>
            <a:r>
              <a:rPr lang="nl-NL" spc="10" dirty="0">
                <a:solidFill>
                  <a:srgbClr val="005171"/>
                </a:solidFill>
                <a:latin typeface="Verdana" panose="02020603050405020304" pitchFamily="2"/>
              </a:rPr>
              <a:t>... Presentaties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DAADABE-30AD-4DC5-9914-93005A0A79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6" y="6096324"/>
            <a:ext cx="2108144" cy="746113"/>
          </a:xfrm>
          <a:prstGeom prst="rect">
            <a:avLst/>
          </a:prstGeom>
        </p:spPr>
      </p:pic>
      <p:sp>
        <p:nvSpPr>
          <p:cNvPr id="2" name="Pijl: omlaag 1">
            <a:extLst>
              <a:ext uri="{FF2B5EF4-FFF2-40B4-BE49-F238E27FC236}">
                <a16:creationId xmlns:a16="http://schemas.microsoft.com/office/drawing/2014/main" id="{C7E22FCB-D3F0-4085-9B6F-3AD1129F4708}"/>
              </a:ext>
            </a:extLst>
          </p:cNvPr>
          <p:cNvSpPr/>
          <p:nvPr/>
        </p:nvSpPr>
        <p:spPr>
          <a:xfrm>
            <a:off x="3166368" y="4117924"/>
            <a:ext cx="204186" cy="52378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32397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VK NB_PWP_pagin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0534" cy="6858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600954" y="2387890"/>
            <a:ext cx="89866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latin typeface="Verdana"/>
                <a:cs typeface="Verdana"/>
              </a:rPr>
              <a:t>Pauze</a:t>
            </a:r>
          </a:p>
        </p:txBody>
      </p:sp>
    </p:spTree>
    <p:extLst>
      <p:ext uri="{BB962C8B-B14F-4D97-AF65-F5344CB8AC3E}">
        <p14:creationId xmlns:p14="http://schemas.microsoft.com/office/powerpoint/2010/main" val="33402425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VK NB_PWP_pagin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0534" cy="6858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788894" y="2387890"/>
            <a:ext cx="103094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Winnaar Dorpsvernieuwingsprijs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Coöperatie Esbeek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735721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esbeek">
            <a:extLst>
              <a:ext uri="{FF2B5EF4-FFF2-40B4-BE49-F238E27FC236}">
                <a16:creationId xmlns:a16="http://schemas.microsoft.com/office/drawing/2014/main" id="{FBC3FD52-E0B2-419C-8CDB-50223823498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005264"/>
            <a:ext cx="9144000" cy="2173287"/>
          </a:xfrm>
          <a:noFill/>
        </p:spPr>
      </p:pic>
      <p:sp>
        <p:nvSpPr>
          <p:cNvPr id="5123" name="Tekstvak 4">
            <a:extLst>
              <a:ext uri="{FF2B5EF4-FFF2-40B4-BE49-F238E27FC236}">
                <a16:creationId xmlns:a16="http://schemas.microsoft.com/office/drawing/2014/main" id="{63823893-C71A-41B5-AEF3-DF8B260C3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30950"/>
            <a:ext cx="9144000" cy="554038"/>
          </a:xfrm>
          <a:prstGeom prst="rect">
            <a:avLst/>
          </a:prstGeom>
          <a:solidFill>
            <a:srgbClr val="09A1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3000"/>
          </a:p>
        </p:txBody>
      </p:sp>
      <p:pic>
        <p:nvPicPr>
          <p:cNvPr id="5124" name="Afbeelding 2">
            <a:extLst>
              <a:ext uri="{FF2B5EF4-FFF2-40B4-BE49-F238E27FC236}">
                <a16:creationId xmlns:a16="http://schemas.microsoft.com/office/drawing/2014/main" id="{A136975C-CFAC-4FEA-884A-2481CA845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404813"/>
            <a:ext cx="2232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BC2BFE69-E4C7-4F3F-BAA5-E230236F7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838" y="2133601"/>
            <a:ext cx="8229600" cy="3382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nl-NL" altLang="nl-NL" sz="2600" kern="0" dirty="0"/>
              <a:t>Coöperatie Esbeek</a:t>
            </a:r>
          </a:p>
          <a:p>
            <a:pPr marL="0" indent="0" algn="ctr" eaLnBrk="1" hangingPunct="1">
              <a:buNone/>
              <a:defRPr/>
            </a:pPr>
            <a:endParaRPr lang="nl-NL" altLang="nl-NL" sz="2600" kern="0" dirty="0"/>
          </a:p>
          <a:p>
            <a:pPr marL="0" indent="0" algn="ctr" eaLnBrk="1" hangingPunct="1">
              <a:buNone/>
              <a:defRPr/>
            </a:pPr>
            <a:r>
              <a:rPr lang="nl-NL" altLang="nl-NL" sz="2000" kern="0" dirty="0"/>
              <a:t>Han Bolijn</a:t>
            </a:r>
          </a:p>
          <a:p>
            <a:pPr algn="ctr" eaLnBrk="1" hangingPunct="1">
              <a:buFontTx/>
              <a:buNone/>
              <a:defRPr/>
            </a:pPr>
            <a:endParaRPr lang="nl-NL" altLang="nl-NL" kern="0" dirty="0"/>
          </a:p>
          <a:p>
            <a:pPr algn="ctr" eaLnBrk="1" hangingPunct="1">
              <a:buFontTx/>
              <a:buNone/>
              <a:defRPr/>
            </a:pPr>
            <a:endParaRPr lang="nl-NL" altLang="nl-NL" kern="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E362C32-EC72-4AD6-BFC8-09EE9AB152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92539" y="414338"/>
            <a:ext cx="6480175" cy="1143000"/>
          </a:xfrm>
        </p:spPr>
        <p:txBody>
          <a:bodyPr/>
          <a:lstStyle/>
          <a:p>
            <a:pPr algn="r" eaLnBrk="1" hangingPunct="1"/>
            <a:r>
              <a:rPr lang="nl-NL" altLang="nl-NL" sz="3200" u="sng">
                <a:solidFill>
                  <a:srgbClr val="0000AF"/>
                </a:solidFill>
                <a:latin typeface="Elephant" panose="02020904090505020303" pitchFamily="18" charset="0"/>
              </a:rPr>
              <a:t>Oprichting Coöperatie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9015A77-F79C-414D-872E-804FB4DC8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3" y="2565401"/>
            <a:ext cx="8229600" cy="2879725"/>
          </a:xfrm>
        </p:spPr>
        <p:txBody>
          <a:bodyPr/>
          <a:lstStyle/>
          <a:p>
            <a:pPr eaLnBrk="1" hangingPunct="1"/>
            <a:r>
              <a:rPr lang="nl-NL" altLang="nl-NL" sz="2600"/>
              <a:t>Dorpsraad</a:t>
            </a:r>
          </a:p>
          <a:p>
            <a:pPr eaLnBrk="1" hangingPunct="1"/>
            <a:r>
              <a:rPr lang="nl-NL" altLang="nl-NL" sz="2600"/>
              <a:t>Nadenken over de toekomst</a:t>
            </a:r>
          </a:p>
          <a:p>
            <a:pPr eaLnBrk="1" hangingPunct="1"/>
            <a:r>
              <a:rPr lang="nl-NL" altLang="nl-NL" sz="2600"/>
              <a:t>Oprichting 2006/2007</a:t>
            </a:r>
          </a:p>
          <a:p>
            <a:pPr eaLnBrk="1" hangingPunct="1"/>
            <a:r>
              <a:rPr lang="nl-NL" altLang="nl-NL" sz="2600"/>
              <a:t>Centrale ontmoetingsplaats</a:t>
            </a:r>
          </a:p>
          <a:p>
            <a:pPr eaLnBrk="1" hangingPunct="1"/>
            <a:r>
              <a:rPr lang="nl-NL" altLang="nl-NL" sz="2600"/>
              <a:t>Bouwen in eigen beheer</a:t>
            </a:r>
          </a:p>
          <a:p>
            <a:pPr eaLnBrk="1" hangingPunct="1"/>
            <a:endParaRPr lang="nl-NL" altLang="nl-NL" sz="2600"/>
          </a:p>
          <a:p>
            <a:pPr eaLnBrk="1" hangingPunct="1">
              <a:buFontTx/>
              <a:buNone/>
            </a:pPr>
            <a:endParaRPr lang="nl-NL" altLang="nl-NL"/>
          </a:p>
          <a:p>
            <a:pPr eaLnBrk="1" hangingPunct="1">
              <a:buFontTx/>
              <a:buNone/>
            </a:pPr>
            <a:endParaRPr lang="nl-NL" altLang="nl-NL"/>
          </a:p>
        </p:txBody>
      </p:sp>
      <p:sp>
        <p:nvSpPr>
          <p:cNvPr id="6148" name="Tekstvak 3">
            <a:extLst>
              <a:ext uri="{FF2B5EF4-FFF2-40B4-BE49-F238E27FC236}">
                <a16:creationId xmlns:a16="http://schemas.microsoft.com/office/drawing/2014/main" id="{70C4C359-9DE9-4B2E-9C89-DC6281C5B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30950"/>
            <a:ext cx="9144000" cy="554038"/>
          </a:xfrm>
          <a:prstGeom prst="rect">
            <a:avLst/>
          </a:prstGeom>
          <a:solidFill>
            <a:srgbClr val="09A1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3000"/>
          </a:p>
        </p:txBody>
      </p:sp>
      <p:pic>
        <p:nvPicPr>
          <p:cNvPr id="6149" name="Afbeelding 1">
            <a:extLst>
              <a:ext uri="{FF2B5EF4-FFF2-40B4-BE49-F238E27FC236}">
                <a16:creationId xmlns:a16="http://schemas.microsoft.com/office/drawing/2014/main" id="{B775046C-76A8-4A5E-9389-FE1D9E320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76250"/>
            <a:ext cx="13684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Afbeelding 6">
            <a:extLst>
              <a:ext uri="{FF2B5EF4-FFF2-40B4-BE49-F238E27FC236}">
                <a16:creationId xmlns:a16="http://schemas.microsoft.com/office/drawing/2014/main" id="{EEA12C3B-FCF4-4FF8-9BF8-BE4593623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3286">
            <a:off x="7812089" y="2395539"/>
            <a:ext cx="18510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kstvak 4">
            <a:extLst>
              <a:ext uri="{FF2B5EF4-FFF2-40B4-BE49-F238E27FC236}">
                <a16:creationId xmlns:a16="http://schemas.microsoft.com/office/drawing/2014/main" id="{D0CCF0E6-E2D5-4CDE-80C8-0984DDE0B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30950"/>
            <a:ext cx="9144000" cy="554038"/>
          </a:xfrm>
          <a:prstGeom prst="rect">
            <a:avLst/>
          </a:prstGeom>
          <a:solidFill>
            <a:srgbClr val="09A1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3000"/>
          </a:p>
        </p:txBody>
      </p:sp>
      <p:pic>
        <p:nvPicPr>
          <p:cNvPr id="7171" name="Afbeelding 6">
            <a:extLst>
              <a:ext uri="{FF2B5EF4-FFF2-40B4-BE49-F238E27FC236}">
                <a16:creationId xmlns:a16="http://schemas.microsoft.com/office/drawing/2014/main" id="{763F73C9-5F67-4FF7-84EB-97885BC28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76250"/>
            <a:ext cx="13684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2">
            <a:extLst>
              <a:ext uri="{FF2B5EF4-FFF2-40B4-BE49-F238E27FC236}">
                <a16:creationId xmlns:a16="http://schemas.microsoft.com/office/drawing/2014/main" id="{842D0238-7780-4EA7-A941-AF1D51E087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92539" y="414338"/>
            <a:ext cx="6480175" cy="1143000"/>
          </a:xfrm>
        </p:spPr>
        <p:txBody>
          <a:bodyPr/>
          <a:lstStyle/>
          <a:p>
            <a:pPr algn="r" eaLnBrk="1" hangingPunct="1"/>
            <a:r>
              <a:rPr lang="nl-NL" altLang="nl-NL" sz="3200" u="sng">
                <a:solidFill>
                  <a:srgbClr val="0000AF"/>
                </a:solidFill>
                <a:latin typeface="Elephant" panose="02020904090505020303" pitchFamily="18" charset="0"/>
              </a:rPr>
              <a:t>Schuttershof</a:t>
            </a:r>
          </a:p>
        </p:txBody>
      </p:sp>
      <p:pic>
        <p:nvPicPr>
          <p:cNvPr id="7173" name="Afbeelding 8">
            <a:extLst>
              <a:ext uri="{FF2B5EF4-FFF2-40B4-BE49-F238E27FC236}">
                <a16:creationId xmlns:a16="http://schemas.microsoft.com/office/drawing/2014/main" id="{FAB4CA27-CA06-4AF6-B47B-4659BD46A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390650"/>
            <a:ext cx="6300788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kstvak 4">
            <a:extLst>
              <a:ext uri="{FF2B5EF4-FFF2-40B4-BE49-F238E27FC236}">
                <a16:creationId xmlns:a16="http://schemas.microsoft.com/office/drawing/2014/main" id="{458190F2-3574-4B9C-8598-B235B0FBA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30950"/>
            <a:ext cx="9144000" cy="554038"/>
          </a:xfrm>
          <a:prstGeom prst="rect">
            <a:avLst/>
          </a:prstGeom>
          <a:solidFill>
            <a:srgbClr val="09A1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3000"/>
          </a:p>
        </p:txBody>
      </p:sp>
      <p:pic>
        <p:nvPicPr>
          <p:cNvPr id="8195" name="Afbeelding 6">
            <a:extLst>
              <a:ext uri="{FF2B5EF4-FFF2-40B4-BE49-F238E27FC236}">
                <a16:creationId xmlns:a16="http://schemas.microsoft.com/office/drawing/2014/main" id="{1EA3D1DE-1709-4871-813B-D3887D908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76250"/>
            <a:ext cx="13684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">
            <a:extLst>
              <a:ext uri="{FF2B5EF4-FFF2-40B4-BE49-F238E27FC236}">
                <a16:creationId xmlns:a16="http://schemas.microsoft.com/office/drawing/2014/main" id="{CF66C579-EBDC-4B0F-AAC6-497052A59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"/>
          <a:stretch>
            <a:fillRect/>
          </a:stretch>
        </p:blipFill>
        <p:spPr bwMode="auto">
          <a:xfrm>
            <a:off x="3551239" y="34926"/>
            <a:ext cx="5089525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2">
            <a:extLst>
              <a:ext uri="{FF2B5EF4-FFF2-40B4-BE49-F238E27FC236}">
                <a16:creationId xmlns:a16="http://schemas.microsoft.com/office/drawing/2014/main" id="{5435024A-78B5-49B8-8F3D-220A30A33A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86688" y="1868489"/>
            <a:ext cx="2881312" cy="3806825"/>
          </a:xfrm>
        </p:spPr>
        <p:txBody>
          <a:bodyPr/>
          <a:lstStyle/>
          <a:p>
            <a:pPr algn="r" eaLnBrk="1" hangingPunct="1"/>
            <a:r>
              <a:rPr lang="nl-NL" altLang="nl-NL" sz="3200" u="sng">
                <a:solidFill>
                  <a:srgbClr val="0000AF"/>
                </a:solidFill>
                <a:latin typeface="Elephant" panose="02020904090505020303" pitchFamily="18" charset="0"/>
              </a:rPr>
              <a:t>Vrijwilligers verbouwing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VK NB_PWP_pagin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0534" cy="6858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677909" y="2822456"/>
            <a:ext cx="89866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solidFill>
                  <a:srgbClr val="BD2F34"/>
                </a:solidFill>
                <a:latin typeface="Verdana"/>
                <a:cs typeface="Verdana"/>
              </a:rPr>
              <a:t>FINANCIËLE STAND VAN ZAKEN</a:t>
            </a:r>
          </a:p>
        </p:txBody>
      </p:sp>
    </p:spTree>
    <p:extLst>
      <p:ext uri="{BB962C8B-B14F-4D97-AF65-F5344CB8AC3E}">
        <p14:creationId xmlns:p14="http://schemas.microsoft.com/office/powerpoint/2010/main" val="30579961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kstvak 4">
            <a:extLst>
              <a:ext uri="{FF2B5EF4-FFF2-40B4-BE49-F238E27FC236}">
                <a16:creationId xmlns:a16="http://schemas.microsoft.com/office/drawing/2014/main" id="{4A285254-2394-4F98-AD2A-06F84EA06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30950"/>
            <a:ext cx="9144000" cy="554038"/>
          </a:xfrm>
          <a:prstGeom prst="rect">
            <a:avLst/>
          </a:prstGeom>
          <a:solidFill>
            <a:srgbClr val="09A1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3000"/>
          </a:p>
        </p:txBody>
      </p:sp>
      <p:pic>
        <p:nvPicPr>
          <p:cNvPr id="9219" name="Afbeelding 6">
            <a:extLst>
              <a:ext uri="{FF2B5EF4-FFF2-40B4-BE49-F238E27FC236}">
                <a16:creationId xmlns:a16="http://schemas.microsoft.com/office/drawing/2014/main" id="{9DDD0101-21F3-4635-85AA-F449848B8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76250"/>
            <a:ext cx="13684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7817397B-6F91-43BE-BF47-EF79C0A79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9" y="414338"/>
            <a:ext cx="6480175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nl-NL" altLang="nl-NL" sz="3200" u="sng" kern="0" dirty="0">
                <a:solidFill>
                  <a:srgbClr val="0000AF"/>
                </a:solidFill>
                <a:latin typeface="Elephant" panose="02020904090505020303" pitchFamily="18" charset="0"/>
              </a:rPr>
              <a:t>Bouwen in eigen beheer</a:t>
            </a:r>
          </a:p>
        </p:txBody>
      </p:sp>
      <p:pic>
        <p:nvPicPr>
          <p:cNvPr id="9221" name="Picture 5" descr="DSC_0156">
            <a:extLst>
              <a:ext uri="{FF2B5EF4-FFF2-40B4-BE49-F238E27FC236}">
                <a16:creationId xmlns:a16="http://schemas.microsoft.com/office/drawing/2014/main" id="{9055AE77-AA52-4A76-83A9-8900B4ACA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6" y="1498600"/>
            <a:ext cx="4341813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Foto-NEIGS6LU">
            <a:extLst>
              <a:ext uri="{FF2B5EF4-FFF2-40B4-BE49-F238E27FC236}">
                <a16:creationId xmlns:a16="http://schemas.microsoft.com/office/drawing/2014/main" id="{31764BF8-3B3C-4C55-A9DD-9C829B206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3395663"/>
            <a:ext cx="4427537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96A42485-B322-4EB4-963D-25EC643902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85950" y="1268414"/>
            <a:ext cx="7138988" cy="4033837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nl-NL" altLang="nl-NL" sz="2000" dirty="0"/>
              <a:t>Aankoop en verbouwing </a:t>
            </a:r>
            <a:r>
              <a:rPr lang="nl-NL" altLang="nl-NL" sz="2000" dirty="0" err="1"/>
              <a:t>Schuttershof</a:t>
            </a:r>
            <a:r>
              <a:rPr lang="nl-NL" altLang="nl-NL" sz="2000" dirty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000" dirty="0"/>
              <a:t>Bouwen starterswoningen in eigen beheer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000" dirty="0"/>
              <a:t>Opening dorpshuiskamer / museum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000" dirty="0"/>
              <a:t>Aanstellen dorpsondersteuner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000" dirty="0"/>
              <a:t>Realisatie brede school in leegstaande kerk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000" dirty="0"/>
              <a:t>Energievoorziening voor school op dak </a:t>
            </a:r>
            <a:r>
              <a:rPr lang="nl-NL" altLang="nl-NL" sz="2000" dirty="0" err="1"/>
              <a:t>Schuttershof</a:t>
            </a:r>
            <a:endParaRPr lang="nl-NL" altLang="nl-NL" sz="2000" dirty="0"/>
          </a:p>
          <a:p>
            <a:pPr eaLnBrk="1" hangingPunct="1">
              <a:lnSpc>
                <a:spcPct val="90000"/>
              </a:lnSpc>
            </a:pPr>
            <a:r>
              <a:rPr lang="nl-NL" altLang="nl-NL" sz="2000" dirty="0"/>
              <a:t>Oprichting energiecoöperatie </a:t>
            </a:r>
            <a:r>
              <a:rPr lang="nl-NL" altLang="nl-NL" sz="2000" dirty="0" err="1"/>
              <a:t>Hilverstroom</a:t>
            </a:r>
            <a:endParaRPr lang="nl-NL" altLang="nl-NL" sz="2000" dirty="0"/>
          </a:p>
          <a:p>
            <a:pPr eaLnBrk="1" hangingPunct="1">
              <a:lnSpc>
                <a:spcPct val="90000"/>
              </a:lnSpc>
            </a:pPr>
            <a:r>
              <a:rPr lang="nl-NL" altLang="nl-NL" sz="2000" dirty="0"/>
              <a:t>Aanleg glasvezel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000" dirty="0"/>
              <a:t>Plan dorpsverfraaiing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000" dirty="0"/>
              <a:t>Ondernemersplatform Made in Esbeek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000" dirty="0"/>
              <a:t>Ontwikkeling Andreas Schotel wandel/kunstroute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000" dirty="0"/>
              <a:t>Oprichting energie coöperatie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000" dirty="0"/>
              <a:t>Opzetten </a:t>
            </a:r>
            <a:r>
              <a:rPr lang="nl-NL" altLang="nl-NL" sz="2000" dirty="0" err="1"/>
              <a:t>Tussenheid</a:t>
            </a:r>
            <a:r>
              <a:rPr lang="nl-NL" altLang="nl-NL" sz="2000" dirty="0"/>
              <a:t> Hilvarenbeek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000" dirty="0"/>
              <a:t>Verwelkoming nieuwe inwoners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000" dirty="0"/>
              <a:t>Winnen Nederlandse Dorpsvernieuwingsprijs</a:t>
            </a:r>
          </a:p>
          <a:p>
            <a:pPr eaLnBrk="1" hangingPunct="1">
              <a:lnSpc>
                <a:spcPct val="90000"/>
              </a:lnSpc>
            </a:pPr>
            <a:endParaRPr lang="nl-NL" altLang="nl-NL" sz="2000" dirty="0"/>
          </a:p>
        </p:txBody>
      </p:sp>
      <p:sp>
        <p:nvSpPr>
          <p:cNvPr id="10243" name="Tekstvak 4">
            <a:extLst>
              <a:ext uri="{FF2B5EF4-FFF2-40B4-BE49-F238E27FC236}">
                <a16:creationId xmlns:a16="http://schemas.microsoft.com/office/drawing/2014/main" id="{A8BA0F19-C70D-4F8C-B730-B46EB0D8F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30950"/>
            <a:ext cx="9144000" cy="554038"/>
          </a:xfrm>
          <a:prstGeom prst="rect">
            <a:avLst/>
          </a:prstGeom>
          <a:solidFill>
            <a:srgbClr val="09A1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3000"/>
          </a:p>
        </p:txBody>
      </p:sp>
      <p:pic>
        <p:nvPicPr>
          <p:cNvPr id="10244" name="Afbeelding 6">
            <a:extLst>
              <a:ext uri="{FF2B5EF4-FFF2-40B4-BE49-F238E27FC236}">
                <a16:creationId xmlns:a16="http://schemas.microsoft.com/office/drawing/2014/main" id="{7431C786-323D-45AB-89EB-DB3778CBF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76250"/>
            <a:ext cx="13684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F6580B7-570C-4CB1-BF16-57CAC4CF2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9" y="414338"/>
            <a:ext cx="6480175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nl-NL" altLang="nl-NL" sz="3200" u="sng" kern="0" dirty="0">
                <a:solidFill>
                  <a:srgbClr val="0000AF"/>
                </a:solidFill>
                <a:latin typeface="Elephant" panose="02020904090505020303" pitchFamily="18" charset="0"/>
              </a:rPr>
              <a:t>Resultaten tot nu toe</a:t>
            </a:r>
          </a:p>
        </p:txBody>
      </p:sp>
      <p:pic>
        <p:nvPicPr>
          <p:cNvPr id="10246" name="Afbeelding 6">
            <a:extLst>
              <a:ext uri="{FF2B5EF4-FFF2-40B4-BE49-F238E27FC236}">
                <a16:creationId xmlns:a16="http://schemas.microsoft.com/office/drawing/2014/main" id="{78176FCF-6E49-4F5B-8C79-36B2063BC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49"/>
          <a:stretch>
            <a:fillRect/>
          </a:stretch>
        </p:blipFill>
        <p:spPr bwMode="auto">
          <a:xfrm>
            <a:off x="8112125" y="3573463"/>
            <a:ext cx="2376488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Afbeelding 10">
            <a:extLst>
              <a:ext uri="{FF2B5EF4-FFF2-40B4-BE49-F238E27FC236}">
                <a16:creationId xmlns:a16="http://schemas.microsoft.com/office/drawing/2014/main" id="{6F0B962F-3A10-46FD-B81B-489AD36C3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1268413"/>
            <a:ext cx="23764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Afbeelding 3">
            <a:extLst>
              <a:ext uri="{FF2B5EF4-FFF2-40B4-BE49-F238E27FC236}">
                <a16:creationId xmlns:a16="http://schemas.microsoft.com/office/drawing/2014/main" id="{4ECBBF77-C59D-4720-8690-25841ADE8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533525"/>
            <a:ext cx="6697662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kstvak 4">
            <a:extLst>
              <a:ext uri="{FF2B5EF4-FFF2-40B4-BE49-F238E27FC236}">
                <a16:creationId xmlns:a16="http://schemas.microsoft.com/office/drawing/2014/main" id="{D56D0BA5-9B91-4461-8A6A-5EDAF7330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30950"/>
            <a:ext cx="9144000" cy="554038"/>
          </a:xfrm>
          <a:prstGeom prst="rect">
            <a:avLst/>
          </a:prstGeom>
          <a:solidFill>
            <a:srgbClr val="09A1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3000"/>
          </a:p>
        </p:txBody>
      </p:sp>
      <p:pic>
        <p:nvPicPr>
          <p:cNvPr id="11268" name="Afbeelding 5">
            <a:extLst>
              <a:ext uri="{FF2B5EF4-FFF2-40B4-BE49-F238E27FC236}">
                <a16:creationId xmlns:a16="http://schemas.microsoft.com/office/drawing/2014/main" id="{5CD5C322-5150-42C8-A2C7-6C89A2720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76250"/>
            <a:ext cx="13684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B081C2A-0436-4D9C-A5A7-4AB18C9FB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9" y="414338"/>
            <a:ext cx="6480175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nl-NL" altLang="nl-NL" sz="3200" u="sng" kern="0" dirty="0">
                <a:solidFill>
                  <a:srgbClr val="0000AF"/>
                </a:solidFill>
                <a:latin typeface="Elephant" panose="02020904090505020303" pitchFamily="18" charset="0"/>
              </a:rPr>
              <a:t>Samenwijs-accommodatie / herbestemming kerk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kstvak 4">
            <a:extLst>
              <a:ext uri="{FF2B5EF4-FFF2-40B4-BE49-F238E27FC236}">
                <a16:creationId xmlns:a16="http://schemas.microsoft.com/office/drawing/2014/main" id="{54FE7526-1BCC-4915-8D8D-40F3B6EE3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30950"/>
            <a:ext cx="9144000" cy="554038"/>
          </a:xfrm>
          <a:prstGeom prst="rect">
            <a:avLst/>
          </a:prstGeom>
          <a:solidFill>
            <a:srgbClr val="09A1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3000"/>
          </a:p>
        </p:txBody>
      </p:sp>
      <p:pic>
        <p:nvPicPr>
          <p:cNvPr id="12291" name="Afbeelding 5">
            <a:extLst>
              <a:ext uri="{FF2B5EF4-FFF2-40B4-BE49-F238E27FC236}">
                <a16:creationId xmlns:a16="http://schemas.microsoft.com/office/drawing/2014/main" id="{2A55AD74-8345-4CA7-ADA1-29EAC93CC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76250"/>
            <a:ext cx="13684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Afbeelding 5">
            <a:extLst>
              <a:ext uri="{FF2B5EF4-FFF2-40B4-BE49-F238E27FC236}">
                <a16:creationId xmlns:a16="http://schemas.microsoft.com/office/drawing/2014/main" id="{3FD10E29-FD82-45A0-90B6-37E33B501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563"/>
            <a:ext cx="4319588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Afbeelding 7">
            <a:extLst>
              <a:ext uri="{FF2B5EF4-FFF2-40B4-BE49-F238E27FC236}">
                <a16:creationId xmlns:a16="http://schemas.microsoft.com/office/drawing/2014/main" id="{74E9B1D0-574A-48C1-92CD-E29D7F7C1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13100"/>
            <a:ext cx="431958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Afbeelding 9">
            <a:extLst>
              <a:ext uri="{FF2B5EF4-FFF2-40B4-BE49-F238E27FC236}">
                <a16:creationId xmlns:a16="http://schemas.microsoft.com/office/drawing/2014/main" id="{C7D316F9-437D-4985-8643-525C917D8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844676"/>
            <a:ext cx="3455987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kstvak 3">
            <a:extLst>
              <a:ext uri="{FF2B5EF4-FFF2-40B4-BE49-F238E27FC236}">
                <a16:creationId xmlns:a16="http://schemas.microsoft.com/office/drawing/2014/main" id="{1087FD32-86C2-471E-9B3A-A7C42715E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30950"/>
            <a:ext cx="9144000" cy="554038"/>
          </a:xfrm>
          <a:prstGeom prst="rect">
            <a:avLst/>
          </a:prstGeom>
          <a:solidFill>
            <a:srgbClr val="09A1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3000"/>
          </a:p>
        </p:txBody>
      </p:sp>
      <p:pic>
        <p:nvPicPr>
          <p:cNvPr id="13315" name="Afbeelding 5">
            <a:extLst>
              <a:ext uri="{FF2B5EF4-FFF2-40B4-BE49-F238E27FC236}">
                <a16:creationId xmlns:a16="http://schemas.microsoft.com/office/drawing/2014/main" id="{2265C4C1-0BD0-4F3B-AFCE-BA3813C9E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76250"/>
            <a:ext cx="13684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FCE531F2-A0C2-4201-B22B-94BD46928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9" y="414338"/>
            <a:ext cx="6480175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nl-NL" altLang="nl-NL" sz="3200" u="sng" kern="0" dirty="0">
                <a:solidFill>
                  <a:srgbClr val="0000AF"/>
                </a:solidFill>
                <a:latin typeface="Elephant" panose="02020904090505020303" pitchFamily="18" charset="0"/>
              </a:rPr>
              <a:t>Nieuwe inwoners</a:t>
            </a:r>
          </a:p>
          <a:p>
            <a:pPr algn="r" eaLnBrk="1" hangingPunct="1">
              <a:defRPr/>
            </a:pPr>
            <a:endParaRPr lang="nl-NL" altLang="nl-NL" sz="3200" u="sng" kern="0" dirty="0">
              <a:solidFill>
                <a:srgbClr val="0000AF"/>
              </a:solidFill>
              <a:latin typeface="Elephant" panose="02020904090505020303" pitchFamily="18" charset="0"/>
            </a:endParaRPr>
          </a:p>
        </p:txBody>
      </p:sp>
      <p:pic>
        <p:nvPicPr>
          <p:cNvPr id="13317" name="Afbeelding 7">
            <a:extLst>
              <a:ext uri="{FF2B5EF4-FFF2-40B4-BE49-F238E27FC236}">
                <a16:creationId xmlns:a16="http://schemas.microsoft.com/office/drawing/2014/main" id="{3B5DD91F-3FD5-4EEB-AFD6-DBF6430BC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557339"/>
            <a:ext cx="41767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Afbeelding 8">
            <a:extLst>
              <a:ext uri="{FF2B5EF4-FFF2-40B4-BE49-F238E27FC236}">
                <a16:creationId xmlns:a16="http://schemas.microsoft.com/office/drawing/2014/main" id="{A63E9FAA-6C7E-49FE-9333-E18C1E791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573464"/>
            <a:ext cx="41767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Afbeelding 2">
            <a:extLst>
              <a:ext uri="{FF2B5EF4-FFF2-40B4-BE49-F238E27FC236}">
                <a16:creationId xmlns:a16="http://schemas.microsoft.com/office/drawing/2014/main" id="{3343E6E5-554D-4EFB-9CA3-EFF93E43E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9" y="1127126"/>
            <a:ext cx="199707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95DB7AE3-77E2-4316-BCAD-C137BC6042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97100" y="1887539"/>
            <a:ext cx="8147050" cy="3844925"/>
          </a:xfrm>
        </p:spPr>
        <p:txBody>
          <a:bodyPr/>
          <a:lstStyle/>
          <a:p>
            <a:pPr marL="0" indent="0">
              <a:buNone/>
            </a:pPr>
            <a:endParaRPr lang="nl-NL" altLang="nl-NL" sz="2600"/>
          </a:p>
          <a:p>
            <a:pPr marL="0" indent="0">
              <a:buNone/>
            </a:pPr>
            <a:endParaRPr lang="nl-NL" altLang="nl-NL" sz="2600"/>
          </a:p>
          <a:p>
            <a:pPr marL="0" indent="0">
              <a:buNone/>
            </a:pPr>
            <a:r>
              <a:rPr lang="nl-NL" altLang="nl-NL" sz="2600"/>
              <a:t>   Esbeek of the Future		 Bikken bij de buren</a:t>
            </a:r>
          </a:p>
          <a:p>
            <a:pPr marL="0" indent="0">
              <a:buNone/>
            </a:pPr>
            <a:endParaRPr lang="nl-NL" altLang="nl-NL" sz="2600"/>
          </a:p>
        </p:txBody>
      </p:sp>
      <p:sp>
        <p:nvSpPr>
          <p:cNvPr id="14339" name="Tekstvak 3">
            <a:extLst>
              <a:ext uri="{FF2B5EF4-FFF2-40B4-BE49-F238E27FC236}">
                <a16:creationId xmlns:a16="http://schemas.microsoft.com/office/drawing/2014/main" id="{190A0CDB-DCE4-4911-9D4F-5F60B60CB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30950"/>
            <a:ext cx="9144000" cy="554038"/>
          </a:xfrm>
          <a:prstGeom prst="rect">
            <a:avLst/>
          </a:prstGeom>
          <a:solidFill>
            <a:srgbClr val="09A1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3000"/>
          </a:p>
        </p:txBody>
      </p:sp>
      <p:pic>
        <p:nvPicPr>
          <p:cNvPr id="14340" name="Afbeelding 5">
            <a:extLst>
              <a:ext uri="{FF2B5EF4-FFF2-40B4-BE49-F238E27FC236}">
                <a16:creationId xmlns:a16="http://schemas.microsoft.com/office/drawing/2014/main" id="{AB1E712A-59F4-4660-8A58-C647F3C1C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76250"/>
            <a:ext cx="13684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75BFEA9-6168-440F-82D9-54401758E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9" y="414338"/>
            <a:ext cx="6480175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nl-NL" altLang="nl-NL" sz="3200" u="sng" kern="0" dirty="0">
                <a:solidFill>
                  <a:srgbClr val="0000AF"/>
                </a:solidFill>
                <a:latin typeface="Elephant" panose="02020904090505020303" pitchFamily="18" charset="0"/>
              </a:rPr>
              <a:t>2017 10 jarig bestaan</a:t>
            </a:r>
          </a:p>
          <a:p>
            <a:pPr algn="r" eaLnBrk="1" hangingPunct="1">
              <a:defRPr/>
            </a:pPr>
            <a:endParaRPr lang="nl-NL" altLang="nl-NL" sz="3200" u="sng" kern="0" dirty="0">
              <a:solidFill>
                <a:srgbClr val="0000AF"/>
              </a:solidFill>
              <a:latin typeface="Elephant" panose="02020904090505020303" pitchFamily="18" charset="0"/>
            </a:endParaRPr>
          </a:p>
        </p:txBody>
      </p:sp>
      <p:pic>
        <p:nvPicPr>
          <p:cNvPr id="14342" name="Afbeelding 1">
            <a:extLst>
              <a:ext uri="{FF2B5EF4-FFF2-40B4-BE49-F238E27FC236}">
                <a16:creationId xmlns:a16="http://schemas.microsoft.com/office/drawing/2014/main" id="{E2F31726-9B1A-47D4-91D6-E0740F911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436939"/>
            <a:ext cx="4575175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Afbeelding 2" descr="Afbeelding met persoon, binnen, tafel, groep&#10;&#10;Automatisch gegenereerde beschrijving">
            <a:extLst>
              <a:ext uri="{FF2B5EF4-FFF2-40B4-BE49-F238E27FC236}">
                <a16:creationId xmlns:a16="http://schemas.microsoft.com/office/drawing/2014/main" id="{080B3880-00F6-4516-8CED-5AC1C3A9A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3427413"/>
            <a:ext cx="3960813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kstvak 3">
            <a:extLst>
              <a:ext uri="{FF2B5EF4-FFF2-40B4-BE49-F238E27FC236}">
                <a16:creationId xmlns:a16="http://schemas.microsoft.com/office/drawing/2014/main" id="{B8BD1150-59D1-48B2-93B4-150C4AF4B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30950"/>
            <a:ext cx="9144000" cy="554038"/>
          </a:xfrm>
          <a:prstGeom prst="rect">
            <a:avLst/>
          </a:prstGeom>
          <a:solidFill>
            <a:srgbClr val="09A1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3000"/>
          </a:p>
        </p:txBody>
      </p:sp>
      <p:pic>
        <p:nvPicPr>
          <p:cNvPr id="15363" name="Afbeelding 5">
            <a:extLst>
              <a:ext uri="{FF2B5EF4-FFF2-40B4-BE49-F238E27FC236}">
                <a16:creationId xmlns:a16="http://schemas.microsoft.com/office/drawing/2014/main" id="{AC5DF48B-FE1E-473A-8F19-3559564DE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76250"/>
            <a:ext cx="13684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37C4232F-1FDC-4ACA-A2D8-C3DC06A2A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9" y="414338"/>
            <a:ext cx="6480175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nl-NL" altLang="nl-NL" sz="3200" u="sng" kern="0" dirty="0">
                <a:solidFill>
                  <a:srgbClr val="0000AF"/>
                </a:solidFill>
                <a:latin typeface="Elephant" panose="02020904090505020303" pitchFamily="18" charset="0"/>
              </a:rPr>
              <a:t>Dorpsvernieuwingsprijs 2019</a:t>
            </a:r>
          </a:p>
          <a:p>
            <a:pPr algn="r" eaLnBrk="1" hangingPunct="1">
              <a:defRPr/>
            </a:pPr>
            <a:endParaRPr lang="nl-NL" altLang="nl-NL" sz="3200" u="sng" kern="0" dirty="0">
              <a:solidFill>
                <a:srgbClr val="0000AF"/>
              </a:solidFill>
              <a:latin typeface="Elephant" panose="02020904090505020303" pitchFamily="18" charset="0"/>
            </a:endParaRPr>
          </a:p>
        </p:txBody>
      </p:sp>
      <p:pic>
        <p:nvPicPr>
          <p:cNvPr id="15365" name="Afbeelding 3" descr="Afbeelding met gras, persoon, buiten, groep&#10;&#10;Automatisch gegenereerde beschrijving">
            <a:extLst>
              <a:ext uri="{FF2B5EF4-FFF2-40B4-BE49-F238E27FC236}">
                <a16:creationId xmlns:a16="http://schemas.microsoft.com/office/drawing/2014/main" id="{10BF8465-EDDB-40B7-845D-E6E4423CD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88" y="2492375"/>
            <a:ext cx="4838700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Afbeelding 5" descr="Afbeelding met buiten, gebouw, persoon, hek&#10;&#10;Automatisch gegenereerde beschrijving">
            <a:extLst>
              <a:ext uri="{FF2B5EF4-FFF2-40B4-BE49-F238E27FC236}">
                <a16:creationId xmlns:a16="http://schemas.microsoft.com/office/drawing/2014/main" id="{4A49E295-F63B-46EE-8129-DB5D75F38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1404939"/>
            <a:ext cx="3633788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VK NB_PWP_pagin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0534" cy="6858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788894" y="2387890"/>
            <a:ext cx="1030941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latin typeface="Verdana"/>
                <a:cs typeface="Verdana"/>
              </a:rPr>
              <a:t>Winnaar Dorpsvernieuwingsprijs</a:t>
            </a:r>
          </a:p>
          <a:p>
            <a:pPr algn="ctr"/>
            <a:r>
              <a:rPr lang="nl-NL" sz="3800" b="1" dirty="0">
                <a:latin typeface="Verdana"/>
                <a:cs typeface="Verdana"/>
              </a:rPr>
              <a:t>Coöperatie Esbeek</a:t>
            </a:r>
          </a:p>
          <a:p>
            <a:pPr algn="ctr"/>
            <a:endParaRPr lang="nl-NL" sz="3800" b="1" dirty="0">
              <a:latin typeface="Verdana"/>
              <a:cs typeface="Verdana"/>
            </a:endParaRPr>
          </a:p>
          <a:p>
            <a:pPr algn="ctr"/>
            <a:r>
              <a:rPr lang="nl-NL" altLang="nl-NL" sz="3200" dirty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FILMPJE ESBEEK</a:t>
            </a:r>
            <a:endParaRPr lang="nl-NL" sz="3200" b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01401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>
            <a:extLst>
              <a:ext uri="{FF2B5EF4-FFF2-40B4-BE49-F238E27FC236}">
                <a16:creationId xmlns:a16="http://schemas.microsoft.com/office/drawing/2014/main" id="{54B23A9D-63B4-499B-A6A4-94DD40EB9D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48301" y="1506539"/>
            <a:ext cx="5051425" cy="38449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nl-NL" altLang="nl-NL" sz="2600" b="1" dirty="0"/>
              <a:t>Eigen café als vliegwiel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NL" sz="2600" b="1" dirty="0"/>
              <a:t>Coöperatie als vehikel</a:t>
            </a:r>
          </a:p>
          <a:p>
            <a:pPr marL="0" indent="0">
              <a:buNone/>
              <a:defRPr/>
            </a:pPr>
            <a:endParaRPr lang="nl-NL" altLang="nl-NL" sz="2200" b="1" dirty="0"/>
          </a:p>
          <a:p>
            <a:pPr lvl="1" eaLnBrk="1" hangingPunct="1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r>
              <a:rPr lang="nl-NL" altLang="nl-NL" sz="2000" dirty="0"/>
              <a:t>Inspelen op behoeften</a:t>
            </a:r>
          </a:p>
          <a:p>
            <a:pPr lvl="1" eaLnBrk="1" hangingPunct="1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r>
              <a:rPr lang="nl-NL" altLang="nl-NL" sz="2000" dirty="0"/>
              <a:t>Combineren van denken en doen </a:t>
            </a:r>
          </a:p>
          <a:p>
            <a:pPr lvl="1" eaLnBrk="1" hangingPunct="1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r>
              <a:rPr lang="nl-NL" altLang="nl-NL" sz="2000" dirty="0"/>
              <a:t>Het heft in eigen hand nemen</a:t>
            </a:r>
          </a:p>
          <a:p>
            <a:pPr lvl="1" eaLnBrk="1" hangingPunct="1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r>
              <a:rPr lang="nl-NL" altLang="nl-NL" sz="2000" dirty="0"/>
              <a:t>Samenwerking met vele partijen</a:t>
            </a:r>
          </a:p>
          <a:p>
            <a:pPr lvl="1" eaLnBrk="1" hangingPunct="1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r>
              <a:rPr lang="nl-NL" altLang="nl-NL" sz="2000" dirty="0"/>
              <a:t>Creëren van draagvlak / trots</a:t>
            </a:r>
          </a:p>
          <a:p>
            <a:pPr lvl="1" eaLnBrk="1" hangingPunct="1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r>
              <a:rPr lang="nl-NL" altLang="nl-NL" sz="2000" dirty="0"/>
              <a:t>Effectieve communicatie</a:t>
            </a:r>
          </a:p>
          <a:p>
            <a:pPr lvl="1" eaLnBrk="1" hangingPunct="1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r>
              <a:rPr lang="nl-NL" altLang="nl-NL" sz="2000" dirty="0"/>
              <a:t>Sociaal Ondernemerschap</a:t>
            </a:r>
          </a:p>
          <a:p>
            <a:pPr lvl="1" eaLnBrk="1" hangingPunct="1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r>
              <a:rPr lang="nl-NL" altLang="nl-NL" sz="2000" dirty="0"/>
              <a:t>Kartrekkers</a:t>
            </a:r>
          </a:p>
          <a:p>
            <a:pPr lvl="1" eaLnBrk="1" hangingPunct="1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r>
              <a:rPr lang="nl-NL" altLang="nl-NL" sz="2000" dirty="0"/>
              <a:t>Niet opnieuw wiel uitvinden</a:t>
            </a:r>
          </a:p>
          <a:p>
            <a:pPr lvl="1" eaLnBrk="1" hangingPunct="1">
              <a:lnSpc>
                <a:spcPct val="90000"/>
              </a:lnSpc>
              <a:buFont typeface="Courier New" panose="02070309020205020404" pitchFamily="49" charset="0"/>
              <a:buChar char="o"/>
              <a:defRPr/>
            </a:pPr>
            <a:r>
              <a:rPr lang="nl-NL" altLang="nl-NL" sz="2000" dirty="0"/>
              <a:t>Het kan WEL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NL" sz="2200" dirty="0"/>
          </a:p>
        </p:txBody>
      </p:sp>
      <p:sp>
        <p:nvSpPr>
          <p:cNvPr id="16387" name="Tekstvak 4">
            <a:extLst>
              <a:ext uri="{FF2B5EF4-FFF2-40B4-BE49-F238E27FC236}">
                <a16:creationId xmlns:a16="http://schemas.microsoft.com/office/drawing/2014/main" id="{31C5EDF3-B5DF-4B45-8B12-62A8B3C9C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30950"/>
            <a:ext cx="9144000" cy="554038"/>
          </a:xfrm>
          <a:prstGeom prst="rect">
            <a:avLst/>
          </a:prstGeom>
          <a:solidFill>
            <a:srgbClr val="09A1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3000"/>
          </a:p>
        </p:txBody>
      </p:sp>
      <p:pic>
        <p:nvPicPr>
          <p:cNvPr id="16388" name="Afbeelding 6">
            <a:extLst>
              <a:ext uri="{FF2B5EF4-FFF2-40B4-BE49-F238E27FC236}">
                <a16:creationId xmlns:a16="http://schemas.microsoft.com/office/drawing/2014/main" id="{FD5F0B02-6727-4982-8BD1-363DEF3F6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76250"/>
            <a:ext cx="13684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74C0A985-A8D4-46CC-8293-83C6972D1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9" y="414338"/>
            <a:ext cx="6480175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nl-NL" altLang="nl-NL" sz="3200" u="sng" kern="0" dirty="0">
                <a:solidFill>
                  <a:srgbClr val="0000AF"/>
                </a:solidFill>
                <a:latin typeface="Elephant" panose="02020904090505020303" pitchFamily="18" charset="0"/>
              </a:rPr>
              <a:t>Succesfactoren</a:t>
            </a:r>
          </a:p>
        </p:txBody>
      </p:sp>
      <p:pic>
        <p:nvPicPr>
          <p:cNvPr id="16390" name="Afbeelding 9">
            <a:extLst>
              <a:ext uri="{FF2B5EF4-FFF2-40B4-BE49-F238E27FC236}">
                <a16:creationId xmlns:a16="http://schemas.microsoft.com/office/drawing/2014/main" id="{C2A9775B-E60E-4940-85AB-73A20A09A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3565525"/>
            <a:ext cx="3167063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>
            <a:extLst>
              <a:ext uri="{FF2B5EF4-FFF2-40B4-BE49-F238E27FC236}">
                <a16:creationId xmlns:a16="http://schemas.microsoft.com/office/drawing/2014/main" id="{3C0F7A67-089B-47E7-A158-B736906C7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9" y="1557339"/>
            <a:ext cx="4321175" cy="41751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NL" altLang="nl-NL" sz="2600" dirty="0"/>
              <a:t>Doel:</a:t>
            </a:r>
          </a:p>
          <a:p>
            <a:pPr marL="0" indent="0">
              <a:buNone/>
              <a:defRPr/>
            </a:pPr>
            <a:endParaRPr lang="nl-NL" altLang="nl-NL" sz="2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NL" sz="2600" dirty="0"/>
              <a:t>Evenwichtige bevolkingssamenstelling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NL" sz="2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NL" sz="2600" dirty="0"/>
              <a:t>Voorzien in de behoeftes van inwoners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NL" sz="2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NL" sz="2600" dirty="0"/>
              <a:t>10 % groei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NL" sz="2600" dirty="0"/>
          </a:p>
          <a:p>
            <a:pPr eaLnBrk="1" hangingPunct="1">
              <a:lnSpc>
                <a:spcPct val="90000"/>
              </a:lnSpc>
              <a:defRPr/>
            </a:pPr>
            <a:endParaRPr lang="nl-NL" altLang="nl-NL" sz="2600" dirty="0"/>
          </a:p>
        </p:txBody>
      </p:sp>
      <p:sp>
        <p:nvSpPr>
          <p:cNvPr id="17411" name="Tekstvak 3">
            <a:extLst>
              <a:ext uri="{FF2B5EF4-FFF2-40B4-BE49-F238E27FC236}">
                <a16:creationId xmlns:a16="http://schemas.microsoft.com/office/drawing/2014/main" id="{8B8BDD89-1BE9-4292-89C8-69A0DEBA4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30950"/>
            <a:ext cx="9144000" cy="554038"/>
          </a:xfrm>
          <a:prstGeom prst="rect">
            <a:avLst/>
          </a:prstGeom>
          <a:solidFill>
            <a:srgbClr val="09A1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3000"/>
          </a:p>
        </p:txBody>
      </p:sp>
      <p:pic>
        <p:nvPicPr>
          <p:cNvPr id="17412" name="Afbeelding 5">
            <a:extLst>
              <a:ext uri="{FF2B5EF4-FFF2-40B4-BE49-F238E27FC236}">
                <a16:creationId xmlns:a16="http://schemas.microsoft.com/office/drawing/2014/main" id="{14CA5444-25A0-4734-99DA-CAD93CE2E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476250"/>
            <a:ext cx="13684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3443B21-CB3D-48A5-9053-548044102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9" y="414338"/>
            <a:ext cx="6480175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nl-NL" altLang="nl-NL" sz="3200" u="sng" kern="0" dirty="0">
                <a:solidFill>
                  <a:srgbClr val="0000AF"/>
                </a:solidFill>
                <a:latin typeface="Elephant" panose="02020904090505020303" pitchFamily="18" charset="0"/>
              </a:rPr>
              <a:t>Speerpunt 2019 – 2030 Woningbouw</a:t>
            </a:r>
          </a:p>
          <a:p>
            <a:pPr algn="r" eaLnBrk="1" hangingPunct="1">
              <a:defRPr/>
            </a:pPr>
            <a:endParaRPr lang="nl-NL" altLang="nl-NL" sz="3200" u="sng" kern="0" dirty="0">
              <a:solidFill>
                <a:srgbClr val="0000AF"/>
              </a:solidFill>
              <a:latin typeface="Elephant" panose="02020904090505020303" pitchFamily="18" charset="0"/>
            </a:endParaRPr>
          </a:p>
        </p:txBody>
      </p:sp>
      <p:pic>
        <p:nvPicPr>
          <p:cNvPr id="17414" name="Afbeelding 10">
            <a:extLst>
              <a:ext uri="{FF2B5EF4-FFF2-40B4-BE49-F238E27FC236}">
                <a16:creationId xmlns:a16="http://schemas.microsoft.com/office/drawing/2014/main" id="{79FFBDB4-0149-4089-BF15-B48350D6A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9" y="1557339"/>
            <a:ext cx="3722687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4D7EAB8-8DEC-45FC-9C19-A585F36A2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4" y="677333"/>
            <a:ext cx="12072163" cy="553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942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kstvak 3">
            <a:extLst>
              <a:ext uri="{FF2B5EF4-FFF2-40B4-BE49-F238E27FC236}">
                <a16:creationId xmlns:a16="http://schemas.microsoft.com/office/drawing/2014/main" id="{D7F56EA9-14D0-4776-AEB8-D57C19E0B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330950"/>
            <a:ext cx="9144000" cy="554038"/>
          </a:xfrm>
          <a:prstGeom prst="rect">
            <a:avLst/>
          </a:prstGeom>
          <a:solidFill>
            <a:srgbClr val="09A1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3000"/>
          </a:p>
        </p:txBody>
      </p:sp>
      <p:pic>
        <p:nvPicPr>
          <p:cNvPr id="18435" name="Afbeelding 4">
            <a:extLst>
              <a:ext uri="{FF2B5EF4-FFF2-40B4-BE49-F238E27FC236}">
                <a16:creationId xmlns:a16="http://schemas.microsoft.com/office/drawing/2014/main" id="{34B4D1D1-4D5B-4997-8A4D-4C92D55B3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9" y="2205039"/>
            <a:ext cx="328612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VK NB_PWP_pagin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0534" cy="6858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788894" y="2387890"/>
            <a:ext cx="1030941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latin typeface="Verdana"/>
                <a:cs typeface="Verdana"/>
              </a:rPr>
              <a:t>Programma </a:t>
            </a:r>
            <a:r>
              <a:rPr lang="nl-NL" sz="3800" b="1" dirty="0" err="1">
                <a:latin typeface="Verdana"/>
                <a:cs typeface="Verdana"/>
              </a:rPr>
              <a:t>PlattelandsParlement</a:t>
            </a:r>
            <a:endParaRPr lang="nl-NL" sz="3800" b="1" dirty="0">
              <a:latin typeface="Verdana"/>
              <a:cs typeface="Verdana"/>
            </a:endParaRPr>
          </a:p>
          <a:p>
            <a:pPr algn="ctr"/>
            <a:r>
              <a:rPr lang="nl-NL" sz="3800" b="1" dirty="0">
                <a:latin typeface="Verdana"/>
                <a:cs typeface="Verdana"/>
              </a:rPr>
              <a:t>23 november 2019</a:t>
            </a:r>
          </a:p>
          <a:p>
            <a:pPr algn="ctr"/>
            <a:endParaRPr lang="nl-NL" sz="3800" b="1" dirty="0">
              <a:latin typeface="Verdana"/>
              <a:cs typeface="Verdana"/>
            </a:endParaRPr>
          </a:p>
          <a:p>
            <a:pPr algn="ctr"/>
            <a:r>
              <a:rPr lang="nl-NL" sz="3800" b="1" dirty="0">
                <a:latin typeface="Verdana"/>
                <a:cs typeface="Verdana"/>
              </a:rPr>
              <a:t>Aanmelden: bit.ly/</a:t>
            </a:r>
            <a:r>
              <a:rPr lang="nl-NL" sz="3800" b="1" dirty="0" err="1">
                <a:latin typeface="Verdana"/>
                <a:cs typeface="Verdana"/>
              </a:rPr>
              <a:t>PlattelandsParlement</a:t>
            </a:r>
            <a:endParaRPr lang="nl-NL" sz="3800" b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514572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VK NB_PWP_pagin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0534" cy="6858000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73CE4B15-D7FB-484D-9196-D3D6F50547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186500"/>
            <a:ext cx="304800" cy="39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CF47D5E-2F37-4356-B35B-6EC6BA74A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751" y="112248"/>
            <a:ext cx="4314825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886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VK NB_PWP_pagin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0534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B86B215-B057-46F4-973E-E4A998803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645" y="381611"/>
            <a:ext cx="4238625" cy="58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752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VK NB_PWP_pagin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0534" cy="6858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600954" y="2387890"/>
            <a:ext cx="898662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latin typeface="Verdana"/>
                <a:cs typeface="Verdana"/>
              </a:rPr>
              <a:t>De volgende </a:t>
            </a:r>
          </a:p>
          <a:p>
            <a:pPr algn="ctr"/>
            <a:r>
              <a:rPr lang="nl-NL" sz="3800" b="1" dirty="0">
                <a:solidFill>
                  <a:srgbClr val="BD2F34"/>
                </a:solidFill>
                <a:latin typeface="Verdana"/>
                <a:cs typeface="Verdana"/>
              </a:rPr>
              <a:t>ALGEMENE LEDENVERGADERING</a:t>
            </a:r>
          </a:p>
          <a:p>
            <a:pPr algn="ctr"/>
            <a:r>
              <a:rPr lang="nl-NL" sz="3800" b="1" dirty="0">
                <a:latin typeface="Verdana"/>
                <a:cs typeface="Verdana"/>
              </a:rPr>
              <a:t>31 maart 2020</a:t>
            </a:r>
          </a:p>
        </p:txBody>
      </p:sp>
    </p:spTree>
    <p:extLst>
      <p:ext uri="{BB962C8B-B14F-4D97-AF65-F5344CB8AC3E}">
        <p14:creationId xmlns:p14="http://schemas.microsoft.com/office/powerpoint/2010/main" val="38640751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VK NB_PWP_pagin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0534" cy="6858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600954" y="1508165"/>
            <a:ext cx="89866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latin typeface="Verdana"/>
                <a:cs typeface="Verdana"/>
              </a:rPr>
              <a:t>Rondvraag</a:t>
            </a:r>
          </a:p>
          <a:p>
            <a:pPr algn="ctr"/>
            <a:endParaRPr lang="nl-NL" sz="3800" b="1" dirty="0">
              <a:latin typeface="Verdana"/>
              <a:cs typeface="Verdana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397EA2-EFD0-423C-B793-16F528B97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304" y="2316775"/>
            <a:ext cx="3945924" cy="295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852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VK NB_PWP_pagin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0534" cy="6858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600954" y="2387890"/>
            <a:ext cx="89866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latin typeface="Verdana"/>
                <a:cs typeface="Verdana"/>
              </a:rPr>
              <a:t>Bedankt voor uw komst !</a:t>
            </a:r>
          </a:p>
        </p:txBody>
      </p:sp>
    </p:spTree>
    <p:extLst>
      <p:ext uri="{BB962C8B-B14F-4D97-AF65-F5344CB8AC3E}">
        <p14:creationId xmlns:p14="http://schemas.microsoft.com/office/powerpoint/2010/main" val="2201721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VK NB_PWP_pagin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0534" cy="6858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788894" y="2387890"/>
            <a:ext cx="1030941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latin typeface="Verdana"/>
                <a:cs typeface="Verdana"/>
              </a:rPr>
              <a:t>Wijziging in bestuurssamenstelling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400" b="1" dirty="0">
                <a:latin typeface="Verdana"/>
                <a:cs typeface="Verdana"/>
              </a:rPr>
              <a:t>Sjaak </a:t>
            </a:r>
            <a:r>
              <a:rPr lang="nl-NL" sz="2400" b="1" dirty="0" err="1">
                <a:latin typeface="Verdana"/>
                <a:cs typeface="Verdana"/>
              </a:rPr>
              <a:t>Sperber</a:t>
            </a:r>
            <a:endParaRPr lang="nl-NL" sz="2400" b="1" dirty="0">
              <a:latin typeface="Verdana"/>
              <a:cs typeface="Verdana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400" b="1" dirty="0">
                <a:latin typeface="Verdana"/>
                <a:cs typeface="Verdana"/>
              </a:rPr>
              <a:t>Dewi </a:t>
            </a:r>
            <a:r>
              <a:rPr lang="nl-NL" sz="2400" b="1" dirty="0" err="1">
                <a:latin typeface="Verdana"/>
                <a:cs typeface="Verdana"/>
              </a:rPr>
              <a:t>Wagelmans</a:t>
            </a:r>
            <a:r>
              <a:rPr lang="nl-NL" sz="2400" b="1" dirty="0">
                <a:latin typeface="Verdana"/>
                <a:cs typeface="Verdana"/>
              </a:rPr>
              <a:t>, aspirant-bestuurslid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37BC6E5-F9E2-4B68-AEF4-D189B0219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919" y="3218886"/>
            <a:ext cx="1810182" cy="271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11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VK NB_PWP_pagin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0534" cy="68580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788894" y="2387890"/>
            <a:ext cx="103094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800" b="1" dirty="0">
                <a:latin typeface="Verdana"/>
                <a:cs typeface="Verdana"/>
              </a:rPr>
              <a:t>Evaluatie </a:t>
            </a:r>
          </a:p>
          <a:p>
            <a:pPr algn="ctr"/>
            <a:r>
              <a:rPr lang="nl-NL" sz="3800" b="1" dirty="0">
                <a:latin typeface="Verdana"/>
                <a:cs typeface="Verdana"/>
              </a:rPr>
              <a:t>keukentafelgesprekken en regiobijeenkomsten</a:t>
            </a:r>
            <a:endParaRPr lang="nl-NL" sz="3200" b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0824712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Arab" typeface="Arial"/>
      </a:majorFont>
      <a:minorFont>
        <a:latin typeface="Calibri"/>
        <a:ea typeface=""/>
        <a:cs typeface=""/>
        <a:font script="Arab" typeface="Arial"/>
      </a:minorFont>
    </a:fontScheme>
    <a:fmtScheme name="Office">
      <a:fillStyleLst>
        <a:solidFill>
          <a:schemeClr val="bg1">
            <a:alpha val="0"/>
          </a:schemeClr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  <a:scene3d>
            <a:camera prst="orthographicFront"/>
            <a:lightRig rig="threePt" dir="t"/>
          </a:scene3d>
        </a:effectStyle>
      </a:effectStyleLst>
      <a:bgFillStyleLst>
        <a:solidFill>
          <a:schemeClr val="bg1">
            <a:alpha val="0"/>
          </a:schemeClr>
        </a:solidFill>
        <a:gradFill/>
        <a:gradFill/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823</Words>
  <Application>Microsoft Office PowerPoint</Application>
  <PresentationFormat>Breedbeeld</PresentationFormat>
  <Paragraphs>375</Paragraphs>
  <Slides>76</Slides>
  <Notes>76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76</vt:i4>
      </vt:variant>
    </vt:vector>
  </HeadingPairs>
  <TitlesOfParts>
    <vt:vector size="86" baseType="lpstr">
      <vt:lpstr>Arial</vt:lpstr>
      <vt:lpstr>Calibri</vt:lpstr>
      <vt:lpstr>Calibri Light</vt:lpstr>
      <vt:lpstr>Courier New</vt:lpstr>
      <vt:lpstr>Elephant</vt:lpstr>
      <vt:lpstr>Lucida Console</vt:lpstr>
      <vt:lpstr>Verdana</vt:lpstr>
      <vt:lpstr>Wingdings</vt:lpstr>
      <vt:lpstr>Kantoorthema</vt:lpstr>
      <vt:lpstr>Aangepast ontwerp</vt:lpstr>
      <vt:lpstr>PowerPoint-presentatie</vt:lpstr>
      <vt:lpstr>PROGRAMMA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Oprichting Coöperatie</vt:lpstr>
      <vt:lpstr>Schuttershof</vt:lpstr>
      <vt:lpstr>Vrijwilligers verbouwing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Janny Niessen</dc:creator>
  <cp:lastModifiedBy>Info Metastrid</cp:lastModifiedBy>
  <cp:revision>37</cp:revision>
  <cp:lastPrinted>2019-10-28T07:46:27Z</cp:lastPrinted>
  <dcterms:created xsi:type="dcterms:W3CDTF">2018-09-02T13:09:42Z</dcterms:created>
  <dcterms:modified xsi:type="dcterms:W3CDTF">2019-10-29T17:36:10Z</dcterms:modified>
</cp:coreProperties>
</file>